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411" r:id="rId2"/>
    <p:sldId id="497" r:id="rId3"/>
    <p:sldId id="500" r:id="rId4"/>
    <p:sldId id="498" r:id="rId5"/>
    <p:sldId id="499" r:id="rId6"/>
    <p:sldId id="496" r:id="rId7"/>
    <p:sldId id="501" r:id="rId8"/>
    <p:sldId id="495" r:id="rId9"/>
    <p:sldId id="480" r:id="rId10"/>
    <p:sldId id="485" r:id="rId11"/>
    <p:sldId id="502" r:id="rId12"/>
    <p:sldId id="486" r:id="rId13"/>
    <p:sldId id="487" r:id="rId14"/>
    <p:sldId id="507" r:id="rId15"/>
    <p:sldId id="506" r:id="rId16"/>
    <p:sldId id="503" r:id="rId17"/>
    <p:sldId id="490" r:id="rId18"/>
    <p:sldId id="505" r:id="rId19"/>
    <p:sldId id="504" r:id="rId20"/>
    <p:sldId id="488" r:id="rId21"/>
    <p:sldId id="482" r:id="rId22"/>
    <p:sldId id="484" r:id="rId23"/>
    <p:sldId id="483" r:id="rId24"/>
    <p:sldId id="491" r:id="rId25"/>
    <p:sldId id="492" r:id="rId26"/>
    <p:sldId id="493" r:id="rId27"/>
    <p:sldId id="494" r:id="rId28"/>
    <p:sldId id="508" r:id="rId29"/>
    <p:sldId id="475" r:id="rId30"/>
    <p:sldId id="476" r:id="rId31"/>
    <p:sldId id="47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78134" autoAdjust="0"/>
  </p:normalViewPr>
  <p:slideViewPr>
    <p:cSldViewPr snapToObjects="1" showGuides="1">
      <p:cViewPr>
        <p:scale>
          <a:sx n="54" d="100"/>
          <a:sy n="54" d="100"/>
        </p:scale>
        <p:origin x="-2536" y="-560"/>
      </p:cViewPr>
      <p:guideLst>
        <p:guide orient="horz" pos="575"/>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2/14/16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2/14/16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witter.com/micahgoulart/status/614276521415581696/photo/1" TargetMode="External"/><Relationship Id="rId4" Type="http://schemas.openxmlformats.org/officeDocument/2006/relationships/hyperlink" Target="http://talkingpointsmemo.com/livewire/house-cancels-vote-confederate-flag" TargetMode="External"/><Relationship Id="rId5" Type="http://schemas.openxmlformats.org/officeDocument/2006/relationships/hyperlink" Target="http://www.pri.org/stories/2015-07-02/quietly-congress-extends-ban-cdc-research-gun-violence" TargetMode="External"/><Relationship Id="rId6" Type="http://schemas.openxmlformats.org/officeDocument/2006/relationships/hyperlink" Target="http://freebeacon.com/national-security/kerry-threatens-to-leave-nuke-talks-with-no-deal/" TargetMode="External"/><Relationship Id="rId7" Type="http://schemas.openxmlformats.org/officeDocument/2006/relationships/hyperlink" Target="http://www.politico.com/magazine/story/2015/07/sorry-donald-trump-has-a-point-119662.html" TargetMode="External"/><Relationship Id="rId8" Type="http://schemas.openxmlformats.org/officeDocument/2006/relationships/hyperlink" Target="http://www.nationalreview.com/article/420801/immigration-mexico-trump-wrong" TargetMode="External"/><Relationship Id="rId9" Type="http://schemas.openxmlformats.org/officeDocument/2006/relationships/hyperlink" Target="http://www.latimes.com/local/california/la-me-census-latinos-20150708-story.html" TargetMode="External"/><Relationship Id="rId10" Type="http://schemas.openxmlformats.org/officeDocument/2006/relationships/hyperlink" Target="http://dailycaller.com/2015/07/07/sen-sessions-city-officials-harboring-illegal-immigrant-felons-could-be-charged-with-crime/"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of April 2015 </a:t>
            </a:r>
            <a:r>
              <a:rPr lang="en-US" dirty="0" err="1" smtClean="0"/>
              <a:t>Dataminr</a:t>
            </a:r>
            <a:r>
              <a:rPr lang="en-US" dirty="0" smtClean="0"/>
              <a:t> was used by 200 news</a:t>
            </a:r>
            <a:r>
              <a:rPr lang="en-US" baseline="0" dirty="0" smtClean="0"/>
              <a:t> orgs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493386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are editorial</a:t>
            </a:r>
            <a:r>
              <a:rPr lang="en-US" baseline="0" dirty="0" smtClean="0"/>
              <a:t> decisions in this process?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3439234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 case study that looks at some of</a:t>
            </a:r>
            <a:r>
              <a:rPr lang="en-US" baseline="0" dirty="0" smtClean="0"/>
              <a:t> the specific techniques. </a:t>
            </a:r>
          </a:p>
          <a:p>
            <a:endParaRPr lang="en-US" baseline="0" dirty="0" smtClean="0"/>
          </a:p>
          <a:p>
            <a:r>
              <a:rPr lang="en-US" baseline="0" dirty="0" smtClean="0"/>
              <a:t>Other techniques involve using reverse image search, looking at more social media context (e.g. age of account) and who they’re connected to.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1064234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Bellingcat</a:t>
            </a:r>
            <a:r>
              <a:rPr lang="en-US" dirty="0" smtClean="0"/>
              <a:t>:</a:t>
            </a:r>
            <a:r>
              <a:rPr lang="en-US" baseline="0" dirty="0" smtClean="0"/>
              <a:t> </a:t>
            </a:r>
            <a:r>
              <a:rPr lang="en-US" dirty="0" smtClean="0"/>
              <a:t>https://</a:t>
            </a:r>
            <a:r>
              <a:rPr lang="en-US" dirty="0" err="1" smtClean="0"/>
              <a:t>www.bellingcat.com</a:t>
            </a:r>
            <a:r>
              <a:rPr lang="en-US" dirty="0" smtClean="0"/>
              <a:t>/news/</a:t>
            </a:r>
            <a:r>
              <a:rPr lang="en-US" dirty="0" err="1" smtClean="0"/>
              <a:t>uk</a:t>
            </a:r>
            <a:r>
              <a:rPr lang="en-US" dirty="0" smtClean="0"/>
              <a:t>-and-</a:t>
            </a:r>
            <a:r>
              <a:rPr lang="en-US" dirty="0" err="1" smtClean="0"/>
              <a:t>europe</a:t>
            </a:r>
            <a:r>
              <a:rPr lang="en-US" dirty="0" smtClean="0"/>
              <a:t>/2015/10/08/mh17-the-open-source-evidence/</a:t>
            </a:r>
          </a:p>
          <a:p>
            <a:endParaRPr lang="en-US" dirty="0" smtClean="0"/>
          </a:p>
          <a:p>
            <a:r>
              <a:rPr lang="en-US" dirty="0" smtClean="0"/>
              <a:t>Pretty amazing</a:t>
            </a:r>
            <a:r>
              <a:rPr lang="en-US" baseline="0" dirty="0" smtClean="0"/>
              <a:t> step by step analysis of open source intelligence, mainly imagery that tracks the BUK missile system that was used to shoot down MH17. Primarily I believe these efforts happen through a lot of manual effort.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1378377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image of an Iranian missile test appeared on the front page of many major newspapers. The image was from the web site of </a:t>
            </a:r>
            <a:r>
              <a:rPr lang="en-US" sz="1200" kern="1200" dirty="0" err="1" smtClean="0">
                <a:solidFill>
                  <a:schemeClr val="tx1"/>
                </a:solidFill>
                <a:latin typeface="+mn-lt"/>
                <a:ea typeface="+mn-ea"/>
                <a:cs typeface="+mn-cs"/>
              </a:rPr>
              <a:t>Sepah</a:t>
            </a:r>
            <a:r>
              <a:rPr lang="en-US" sz="1200" kern="1200" dirty="0" smtClean="0">
                <a:solidFill>
                  <a:schemeClr val="tx1"/>
                </a:solidFill>
                <a:latin typeface="+mn-lt"/>
                <a:ea typeface="+mn-ea"/>
                <a:cs typeface="+mn-cs"/>
              </a:rPr>
              <a:t> News, the media arm of Iran’s Revolutionary Guards. After the publication of this photo, it was revealed that the second missile from the right was digitally added to the image in order to conceal a missile on the ground that did not fire.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type of manipulation can be found via</a:t>
            </a:r>
            <a:r>
              <a:rPr lang="en-US" sz="1200" kern="1200" baseline="0" dirty="0" smtClean="0">
                <a:solidFill>
                  <a:schemeClr val="tx1"/>
                </a:solidFill>
                <a:latin typeface="+mn-lt"/>
                <a:ea typeface="+mn-ea"/>
                <a:cs typeface="+mn-cs"/>
              </a:rPr>
              <a:t> software that can look at repeated pixels or statistical discontinuities in the pixels that suggest it is not “natural”.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357325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Answer to the question: None of them are from </a:t>
            </a:r>
            <a:r>
              <a:rPr lang="en-US" baseline="0" dirty="0" err="1" smtClean="0"/>
              <a:t>Sandry</a:t>
            </a:r>
            <a:r>
              <a:rPr lang="en-US" baseline="0" dirty="0" smtClean="0"/>
              <a:t>. The last image is actually real but it is from a tornado brewing not from the hurricane.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 issue</a:t>
            </a:r>
            <a:r>
              <a:rPr lang="en-US" baseline="0" dirty="0" smtClean="0"/>
              <a:t> that journalists have to deal with are </a:t>
            </a:r>
            <a:r>
              <a:rPr lang="en-US" baseline="0" dirty="0" err="1" smtClean="0"/>
              <a:t>rumours</a:t>
            </a:r>
            <a:r>
              <a:rPr lang="en-US" baseline="0" dirty="0" smtClean="0"/>
              <a:t>. Stuff goes viral all the time and journalists need to have their guard up to investigate the real from the fake.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951419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Really great interactive from Guardian that shows the evolution of rumors. In the London eye example you can</a:t>
            </a:r>
            <a:r>
              <a:rPr lang="en-US" baseline="0" dirty="0" smtClean="0"/>
              <a:t> see the </a:t>
            </a:r>
            <a:r>
              <a:rPr lang="en-US" baseline="0" dirty="0" err="1" smtClean="0"/>
              <a:t>oposition</a:t>
            </a:r>
            <a:r>
              <a:rPr lang="en-US" baseline="0" dirty="0" smtClean="0"/>
              <a:t> basically wins out but in others you see that it doesn’t.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2840685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efforts out there to try to catalogue </a:t>
            </a:r>
            <a:r>
              <a:rPr lang="en-US" dirty="0" err="1" smtClean="0"/>
              <a:t>rumours</a:t>
            </a:r>
            <a:r>
              <a:rPr lang="en-US" dirty="0" smtClean="0"/>
              <a:t> and collect data that can be used to predict or identify events that are more likely to be rumors</a:t>
            </a:r>
            <a:r>
              <a:rPr lang="en-US" baseline="0" dirty="0" smtClean="0"/>
              <a:t> based on the spreading pattern or sentiment (e.g. skepticism) expressed.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981296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more methods for doing social media verification can be found in the verification</a:t>
            </a:r>
            <a:r>
              <a:rPr lang="en-US" baseline="0" dirty="0" smtClean="0"/>
              <a:t> handbook.</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4239114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http://</a:t>
            </a:r>
            <a:r>
              <a:rPr lang="en-US" dirty="0" err="1" smtClean="0"/>
              <a:t>www.graphika.com</a:t>
            </a:r>
            <a:r>
              <a:rPr lang="en-US" dirty="0" smtClean="0"/>
              <a:t>/blog/2015/7/15/understanding-political-polarization-on-twitter</a:t>
            </a:r>
          </a:p>
          <a:p>
            <a:endParaRPr lang="en-US" dirty="0" smtClean="0"/>
          </a:p>
          <a:p>
            <a:r>
              <a:rPr lang="en-US" dirty="0" smtClean="0"/>
              <a:t>Network analysis: Can cluster people based on who they’re following, or what news they’re paying attention to. These</a:t>
            </a:r>
            <a:r>
              <a:rPr lang="en-US" baseline="0" dirty="0" smtClean="0"/>
              <a:t> maps show the most connected accounts following any of the US senators on Twitter. </a:t>
            </a:r>
          </a:p>
          <a:p>
            <a:endParaRPr lang="en-US" baseline="0" dirty="0" smtClean="0"/>
          </a:p>
          <a:p>
            <a:r>
              <a:rPr lang="en-US" baseline="0" dirty="0" smtClean="0"/>
              <a:t>The left is discussing: </a:t>
            </a:r>
          </a:p>
          <a:p>
            <a:r>
              <a:rPr lang="en-US" sz="1200" kern="1200" dirty="0" smtClean="0">
                <a:solidFill>
                  <a:schemeClr val="tx1"/>
                </a:solidFill>
                <a:latin typeface="+mn-lt"/>
                <a:ea typeface="+mn-ea"/>
                <a:cs typeface="+mn-cs"/>
              </a:rPr>
              <a:t>the </a:t>
            </a:r>
            <a:r>
              <a:rPr lang="en-US" sz="1200" kern="1200" dirty="0" smtClean="0">
                <a:solidFill>
                  <a:schemeClr val="tx1"/>
                </a:solidFill>
                <a:latin typeface="+mn-lt"/>
                <a:ea typeface="+mn-ea"/>
                <a:cs typeface="+mn-cs"/>
                <a:hlinkClick r:id="rId3"/>
              </a:rPr>
              <a:t>Supreme Court’s decision on gay marriage</a:t>
            </a:r>
          </a:p>
          <a:p>
            <a:r>
              <a:rPr lang="en-US" sz="1200" kern="1200" dirty="0" smtClean="0">
                <a:solidFill>
                  <a:schemeClr val="tx1"/>
                </a:solidFill>
                <a:latin typeface="+mn-lt"/>
                <a:ea typeface="+mn-ea"/>
                <a:cs typeface="+mn-cs"/>
                <a:hlinkClick r:id="rId4"/>
              </a:rPr>
              <a:t>whether states should take down confederate flags across the country</a:t>
            </a:r>
          </a:p>
          <a:p>
            <a:r>
              <a:rPr lang="en-US" sz="1200" kern="1200" dirty="0" smtClean="0">
                <a:solidFill>
                  <a:schemeClr val="tx1"/>
                </a:solidFill>
                <a:latin typeface="+mn-lt"/>
                <a:ea typeface="+mn-ea"/>
                <a:cs typeface="+mn-cs"/>
              </a:rPr>
              <a:t>and a recent congressional decision to </a:t>
            </a:r>
            <a:r>
              <a:rPr lang="en-US" sz="1200" kern="1200" dirty="0" smtClean="0">
                <a:solidFill>
                  <a:schemeClr val="tx1"/>
                </a:solidFill>
                <a:latin typeface="+mn-lt"/>
                <a:ea typeface="+mn-ea"/>
                <a:cs typeface="+mn-cs"/>
                <a:hlinkClick r:id="rId5"/>
              </a:rPr>
              <a:t>extend the ban on CDC research of gun violence. </a:t>
            </a:r>
          </a:p>
          <a:p>
            <a:endParaRPr lang="en-US" baseline="0" dirty="0" smtClean="0"/>
          </a:p>
          <a:p>
            <a:r>
              <a:rPr lang="en-US" baseline="0" dirty="0" smtClean="0"/>
              <a:t>The right is discussing:</a:t>
            </a:r>
          </a:p>
          <a:p>
            <a:r>
              <a:rPr lang="en-US" sz="1200" kern="1200" dirty="0" smtClean="0">
                <a:solidFill>
                  <a:schemeClr val="tx1"/>
                </a:solidFill>
                <a:latin typeface="+mn-lt"/>
                <a:ea typeface="+mn-ea"/>
                <a:cs typeface="+mn-cs"/>
              </a:rPr>
              <a:t>the </a:t>
            </a:r>
            <a:r>
              <a:rPr lang="en-US" sz="1200" kern="1200" dirty="0" smtClean="0">
                <a:solidFill>
                  <a:schemeClr val="tx1"/>
                </a:solidFill>
                <a:latin typeface="+mn-lt"/>
                <a:ea typeface="+mn-ea"/>
                <a:cs typeface="+mn-cs"/>
                <a:hlinkClick r:id="rId6"/>
              </a:rPr>
              <a:t>nuclear talks in Vienna</a:t>
            </a:r>
          </a:p>
          <a:p>
            <a:r>
              <a:rPr lang="en-US" sz="1200" kern="1200" dirty="0" smtClean="0">
                <a:solidFill>
                  <a:schemeClr val="tx1"/>
                </a:solidFill>
                <a:latin typeface="+mn-lt"/>
                <a:ea typeface="+mn-ea"/>
                <a:cs typeface="+mn-cs"/>
                <a:hlinkClick r:id="rId7"/>
              </a:rPr>
              <a:t>defense and </a:t>
            </a:r>
            <a:r>
              <a:rPr lang="en-US" sz="1200" kern="1200" dirty="0" smtClean="0">
                <a:solidFill>
                  <a:schemeClr val="tx1"/>
                </a:solidFill>
                <a:latin typeface="+mn-lt"/>
                <a:ea typeface="+mn-ea"/>
                <a:cs typeface="+mn-cs"/>
                <a:hlinkClick r:id="rId8"/>
              </a:rPr>
              <a:t>criticism of Donald Trump</a:t>
            </a:r>
          </a:p>
          <a:p>
            <a:r>
              <a:rPr lang="en-US" sz="1200" kern="1200" dirty="0" smtClean="0">
                <a:solidFill>
                  <a:schemeClr val="tx1"/>
                </a:solidFill>
                <a:latin typeface="+mn-lt"/>
                <a:ea typeface="+mn-ea"/>
                <a:cs typeface="+mn-cs"/>
              </a:rPr>
              <a:t>and many articles relating to immigration issues (from </a:t>
            </a:r>
            <a:r>
              <a:rPr lang="en-US" sz="1200" kern="1200" dirty="0" smtClean="0">
                <a:solidFill>
                  <a:schemeClr val="tx1"/>
                </a:solidFill>
                <a:latin typeface="+mn-lt"/>
                <a:ea typeface="+mn-ea"/>
                <a:cs typeface="+mn-cs"/>
                <a:hlinkClick r:id="rId9"/>
              </a:rPr>
              <a:t>Latinos officially outnumbering whites in California to </a:t>
            </a:r>
            <a:r>
              <a:rPr lang="en-US" sz="1200" kern="1200" dirty="0" smtClean="0">
                <a:solidFill>
                  <a:schemeClr val="tx1"/>
                </a:solidFill>
                <a:latin typeface="+mn-lt"/>
                <a:ea typeface="+mn-ea"/>
                <a:cs typeface="+mn-cs"/>
                <a:hlinkClick r:id="rId10"/>
              </a:rPr>
              <a:t>Senator Jeff Sessions’ crackdown on city officials who harbor illegal immigrants in Alabama).</a:t>
            </a:r>
          </a:p>
          <a:p>
            <a:endParaRPr lang="en-US" sz="1200" kern="1200" dirty="0" smtClean="0">
              <a:solidFill>
                <a:schemeClr val="tx1"/>
              </a:solidFill>
              <a:latin typeface="+mn-lt"/>
              <a:ea typeface="+mn-ea"/>
              <a:cs typeface="+mn-cs"/>
              <a:hlinkClick r:id="rId10"/>
            </a:endParaRPr>
          </a:p>
          <a:p>
            <a:r>
              <a:rPr lang="en-US" sz="1200" kern="1200" dirty="0" smtClean="0">
                <a:solidFill>
                  <a:schemeClr val="tx1"/>
                </a:solidFill>
                <a:latin typeface="+mn-lt"/>
                <a:ea typeface="+mn-ea"/>
                <a:cs typeface="+mn-cs"/>
                <a:hlinkClick r:id="rId10"/>
              </a:rPr>
              <a:t>“</a:t>
            </a:r>
            <a:r>
              <a:rPr lang="en-US" sz="1200" kern="1200" dirty="0" smtClean="0">
                <a:solidFill>
                  <a:schemeClr val="tx1"/>
                </a:solidFill>
                <a:latin typeface="+mn-lt"/>
                <a:ea typeface="+mn-ea"/>
                <a:cs typeface="+mn-cs"/>
              </a:rPr>
              <a:t>There is little crossover between these communities, both in terms of the specific content they share and the larger media narratives that are discussed.  As is evident from the network of US Senate followers, few people bridge the divide between conservative and liberal.</a:t>
            </a:r>
            <a:r>
              <a:rPr lang="en-US" sz="1200" kern="1200" dirty="0" smtClean="0">
                <a:solidFill>
                  <a:schemeClr val="tx1"/>
                </a:solidFill>
                <a:latin typeface="+mn-lt"/>
                <a:ea typeface="+mn-ea"/>
                <a:cs typeface="+mn-cs"/>
                <a:hlinkClick r:id="rId10"/>
              </a:rPr>
              <a: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138687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remembers this</a:t>
            </a:r>
            <a:r>
              <a:rPr lang="en-US" baseline="0" dirty="0" smtClean="0"/>
              <a:t> photo? Was taken Jan 15, 2009 and was one of the first photos taken of the plane crash on the </a:t>
            </a:r>
            <a:r>
              <a:rPr lang="en-US" baseline="0" dirty="0" err="1" smtClean="0"/>
              <a:t>hudson</a:t>
            </a:r>
            <a:r>
              <a:rPr lang="en-US" baseline="0" dirty="0" smtClean="0"/>
              <a:t> river</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1092343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 analysis can actually</a:t>
            </a:r>
            <a:r>
              <a:rPr lang="en-US" baseline="0" dirty="0" smtClean="0"/>
              <a:t> make a story sometimes. </a:t>
            </a:r>
            <a:r>
              <a:rPr lang="en-US" dirty="0" smtClean="0"/>
              <a:t>Networks</a:t>
            </a:r>
            <a:r>
              <a:rPr lang="en-US" baseline="0" dirty="0" smtClean="0"/>
              <a:t> can also be useful for illustrating how people are talking about the news. </a:t>
            </a:r>
            <a:endParaRPr lang="en-US" dirty="0" smtClean="0"/>
          </a:p>
          <a:p>
            <a:r>
              <a:rPr lang="en-US" dirty="0" smtClean="0"/>
              <a:t>Nodes</a:t>
            </a:r>
            <a:r>
              <a:rPr lang="en-US" baseline="0" dirty="0" smtClean="0"/>
              <a:t> are top links shared on twitter about gun violence. An edge is drawn only if the two links were shared by the same person.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1542646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www.nodexlgraphgallery.org</a:t>
            </a:r>
            <a:r>
              <a:rPr lang="en-US" dirty="0" smtClean="0"/>
              <a:t>/Pages/</a:t>
            </a:r>
            <a:r>
              <a:rPr lang="en-US" dirty="0" err="1" smtClean="0"/>
              <a:t>Graph.aspx?graphID</a:t>
            </a:r>
            <a:r>
              <a:rPr lang="en-US" dirty="0" smtClean="0"/>
              <a:t>=61755</a:t>
            </a:r>
          </a:p>
          <a:p>
            <a:endParaRPr lang="en-US" dirty="0" smtClean="0"/>
          </a:p>
          <a:p>
            <a:r>
              <a:rPr lang="en-US" dirty="0" err="1" smtClean="0"/>
              <a:t>NodeXL</a:t>
            </a:r>
            <a:r>
              <a:rPr lang="en-US" dirty="0" smtClean="0"/>
              <a:t> isn’t as polished, but it’s free and quite powerful to beginning to develop an understanding</a:t>
            </a:r>
            <a:r>
              <a:rPr lang="en-US" baseline="0" dirty="0" smtClean="0"/>
              <a:t> of the network around an event.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1172983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a:t>
            </a:r>
            <a:r>
              <a:rPr lang="en-US" baseline="0" dirty="0" smtClean="0"/>
              <a:t> miss foreign language media, or stories that build slowly and don’t have high “social velocity”</a:t>
            </a:r>
          </a:p>
          <a:p>
            <a:endParaRPr lang="en-US" baseline="0" dirty="0" smtClean="0"/>
          </a:p>
          <a:p>
            <a:r>
              <a:rPr lang="en-US" baseline="0" dirty="0" smtClean="0"/>
              <a:t>Another interesting question: If you were a PR firm how might you try to game the system to get your content to show up as an alert on </a:t>
            </a:r>
            <a:r>
              <a:rPr lang="en-US" baseline="0" dirty="0" err="1" smtClean="0"/>
              <a:t>Dataminr</a:t>
            </a:r>
            <a:r>
              <a:rPr lang="en-US" baseline="0" dirty="0" smtClean="0"/>
              <a:t> or </a:t>
            </a:r>
            <a:r>
              <a:rPr lang="en-US" baseline="0" dirty="0" err="1" smtClean="0"/>
              <a:t>Newswhip</a:t>
            </a:r>
            <a:r>
              <a:rPr lang="en-US" baseline="0" dirty="0" smtClean="0"/>
              <a:t>?</a:t>
            </a:r>
          </a:p>
          <a:p>
            <a:endParaRPr lang="en-US" baseline="0" dirty="0" smtClean="0"/>
          </a:p>
          <a:p>
            <a:r>
              <a:rPr lang="en-US" baseline="0" dirty="0" smtClean="0"/>
              <a:t>Twitter trends are relevant because they allow a story to travel internationally and “outside” of the social network?</a:t>
            </a:r>
          </a:p>
          <a:p>
            <a:r>
              <a:rPr lang="en-US" baseline="0" dirty="0" smtClean="0"/>
              <a:t>People’s social networks were found to be more predictive of their ideology than even the words they use to identify themselves in their profiles?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23218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Factors: time pressure, routine</a:t>
            </a:r>
            <a:r>
              <a:rPr lang="en-US" baseline="0" dirty="0" smtClean="0"/>
              <a:t> / non-routine, proximity of event, language or cultural barriers</a:t>
            </a:r>
          </a:p>
          <a:p>
            <a:endParaRPr lang="en-US" baseline="0" dirty="0" smtClean="0"/>
          </a:p>
          <a:p>
            <a:r>
              <a:rPr lang="en-US" baseline="0" dirty="0" smtClean="0"/>
              <a:t>Other uses: experts, humanizing individuals, people who were affected in various ways by events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2527621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=ihMOIzeL9Mc</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356879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Newsworthy</a:t>
            </a:r>
            <a:r>
              <a:rPr lang="en-US" baseline="0" dirty="0" smtClean="0"/>
              <a:t> as “unusual”</a:t>
            </a:r>
          </a:p>
          <a:p>
            <a:endParaRPr lang="en-US" baseline="0" dirty="0" smtClean="0"/>
          </a:p>
          <a:p>
            <a:r>
              <a:rPr lang="en-US" baseline="0" dirty="0" smtClean="0"/>
              <a:t>Challenges: different outlets have different definitions and audiences, different sets of SM inputs, geographic context / proximity may affect what’s newsworthy, ability to detect PR events.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356879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31</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Useful info doesn’t ONLY come in the form of images. </a:t>
            </a:r>
          </a:p>
          <a:p>
            <a:endParaRPr lang="en-US" dirty="0" smtClean="0"/>
          </a:p>
          <a:p>
            <a:r>
              <a:rPr lang="en-US" dirty="0" smtClean="0"/>
              <a:t>This guy unknowingly live-tweeted the raid that ultimately killed </a:t>
            </a:r>
            <a:r>
              <a:rPr lang="en-US" dirty="0" err="1" smtClean="0"/>
              <a:t>osama</a:t>
            </a:r>
            <a:r>
              <a:rPr lang="en-US" dirty="0" smtClean="0"/>
              <a:t> bin laden.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916535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July 7, 2005. The BBC said it received around 30 video clips from members of the public and more than 300 e-mails containing an average of three images each on the day of the attacks.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532440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even before that people were sharing photos / videos during the 2004</a:t>
            </a:r>
            <a:r>
              <a:rPr lang="en-US" baseline="0" dirty="0" smtClean="0"/>
              <a:t> Tsunami. Information coming in from citizen journalists not just via social media but also </a:t>
            </a:r>
          </a:p>
          <a:p>
            <a:endParaRPr lang="en-US" baseline="0" dirty="0" smtClean="0"/>
          </a:p>
          <a:p>
            <a:r>
              <a:rPr lang="en-US" sz="1200" kern="1200" dirty="0" smtClean="0">
                <a:solidFill>
                  <a:schemeClr val="tx1"/>
                </a:solidFill>
                <a:latin typeface="+mn-lt"/>
                <a:ea typeface="+mn-ea"/>
                <a:cs typeface="+mn-cs"/>
              </a:rPr>
              <a:t>https://</a:t>
            </a:r>
            <a:r>
              <a:rPr lang="en-US" sz="1200" kern="1200" dirty="0" err="1" smtClean="0">
                <a:solidFill>
                  <a:schemeClr val="tx1"/>
                </a:solidFill>
                <a:latin typeface="+mn-lt"/>
                <a:ea typeface="+mn-ea"/>
                <a:cs typeface="+mn-cs"/>
              </a:rPr>
              <a:t>youtu.be</a:t>
            </a:r>
            <a:r>
              <a:rPr lang="en-US" sz="1200" kern="1200" dirty="0" smtClean="0">
                <a:solidFill>
                  <a:schemeClr val="tx1"/>
                </a:solidFill>
                <a:latin typeface="+mn-lt"/>
                <a:ea typeface="+mn-ea"/>
                <a:cs typeface="+mn-cs"/>
              </a:rPr>
              <a:t>/--a6wD5jRSs?t=3</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3998513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one study from Pew they found that about</a:t>
            </a:r>
            <a:r>
              <a:rPr lang="en-US" baseline="0" dirty="0" smtClean="0"/>
              <a:t> 15% of users sampled nationally were on twitter, and of those about 54% tweeted once about news within their sampling periods. </a:t>
            </a:r>
          </a:p>
          <a:p>
            <a:endParaRPr lang="en-US" baseline="0" dirty="0" smtClean="0"/>
          </a:p>
          <a:p>
            <a:r>
              <a:rPr lang="en-US" baseline="0" dirty="0" smtClean="0"/>
              <a:t>People tend to RT more about news, but there’s still a substantial portion of original tweets there. That’s the original information that can feed social journalism. The huge scale of twitter means computational means are needed to listen to all of that content, sort it and rank it, and evaluate it for newsworthiness.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3723646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3533066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Useful for finding trends, </a:t>
            </a:r>
            <a:r>
              <a:rPr lang="en-US" baseline="0" dirty="0" err="1" smtClean="0"/>
              <a:t>geolocated</a:t>
            </a:r>
            <a:r>
              <a:rPr lang="en-US" baseline="0" dirty="0" smtClean="0"/>
              <a:t> information, event detection, alerts.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 of these can be used for other purposes.</a:t>
            </a:r>
            <a:r>
              <a:rPr lang="en-US" baseline="0" dirty="0" smtClean="0"/>
              <a:t> What might be other application domains besides news?</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114736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FB signal is another</a:t>
            </a:r>
            <a:r>
              <a:rPr lang="en-US" baseline="0" dirty="0" smtClean="0"/>
              <a:t> social listening tool that supports discovering trending topics, tracking names entities in terms of mentions, and searching FB or </a:t>
            </a:r>
            <a:r>
              <a:rPr lang="en-US" baseline="0" dirty="0" err="1" smtClean="0"/>
              <a:t>instagram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155149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2/14/16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2/14/16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2/14/16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2/14/16</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2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6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storyful.com/case-study/forensic-verification-of-social-content/"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zitru.com/" TargetMode="Externa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mergent.info/" TargetMode="Externa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twittertrails.com/" TargetMode="External"/><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hyperlink" Target="http://www.graphika.com/blog/2015/7/15/understanding-political-polarization-on-twitter" TargetMode="External"/><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hyperlink" Target="http://www.theatlantic.com/national/archive/2013/02/the-whole-dysfunctional-national-conversation-about-guns-on-twitter-in-one-interactive-graph/273499/" TargetMode="External"/><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hyperlink" Target="http://www.nodexlgraphgallery.org/Pages/Graph.aspx?graphID=61755" TargetMode="External"/><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ihMOIzeL9Mc"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youtu.be/--a6wD5jRSs?t=3"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www.facebook.com/facebookmedia/get-started/signal"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1397000"/>
            <a:ext cx="8839201" cy="3327401"/>
          </a:xfrm>
          <a:prstGeom prst="rect">
            <a:avLst/>
          </a:prstGeom>
        </p:spPr>
        <p:txBody>
          <a:bodyPr vert="horz" lIns="91440" tIns="45720" rIns="91440" bIns="45720" rtlCol="0" anchor="ctr">
            <a:noAutofit/>
          </a:bodyPr>
          <a:lstStyle/>
          <a:p>
            <a:pPr lvl="0" algn="ctr">
              <a:spcBef>
                <a:spcPct val="0"/>
              </a:spcBef>
              <a:defRPr/>
            </a:pPr>
            <a:r>
              <a:rPr lang="en-US" sz="4800" dirty="0" smtClean="0">
                <a:latin typeface="Abadi MT Condensed Extra Bold"/>
                <a:ea typeface="+mj-ea"/>
                <a:cs typeface="Abadi MT Condensed Extra Bold"/>
              </a:rPr>
              <a:t>Social Media Analytics</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5145" y="52578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JOUR479V/779V – Computational Journalism</a:t>
            </a:r>
          </a:p>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University of Maryland, College Park</a:t>
            </a:r>
          </a:p>
          <a:p>
            <a:pPr marL="0" lvl="1" algn="ctr">
              <a:spcBef>
                <a:spcPct val="0"/>
              </a:spcBef>
            </a:pPr>
            <a:r>
              <a:rPr lang="en-US" sz="2222" dirty="0" smtClean="0">
                <a:solidFill>
                  <a:schemeClr val="tx1">
                    <a:lumMod val="50000"/>
                    <a:lumOff val="50000"/>
                  </a:schemeClr>
                </a:solidFill>
                <a:latin typeface="Abadi MT Condensed Extra Bold"/>
                <a:cs typeface="Abadi MT Condensed Extra Bold"/>
              </a:rPr>
              <a:t>Nick </a:t>
            </a:r>
            <a:r>
              <a:rPr lang="en-US" sz="2222" dirty="0" err="1" smtClean="0">
                <a:solidFill>
                  <a:schemeClr val="tx1">
                    <a:lumMod val="50000"/>
                    <a:lumOff val="50000"/>
                  </a:schemeClr>
                </a:solidFill>
                <a:latin typeface="Abadi MT Condensed Extra Bold"/>
                <a:cs typeface="Abadi MT Condensed Extra Bold"/>
              </a:rPr>
              <a:t>Diakopoulos</a:t>
            </a:r>
            <a:r>
              <a:rPr lang="en-US" sz="2222" dirty="0" smtClean="0">
                <a:solidFill>
                  <a:schemeClr val="tx1">
                    <a:lumMod val="50000"/>
                    <a:lumOff val="50000"/>
                  </a:schemeClr>
                </a:solidFill>
                <a:latin typeface="Abadi MT Condensed Extra Bold"/>
                <a:cs typeface="Abadi MT Condensed Extra Bold"/>
              </a:rPr>
              <a:t>, Ph.D.</a:t>
            </a:r>
            <a:endParaRPr lang="en-US" sz="2222" dirty="0">
              <a:solidFill>
                <a:schemeClr val="tx1">
                  <a:lumMod val="50000"/>
                  <a:lumOff val="50000"/>
                </a:schemeClr>
              </a:solidFill>
              <a:latin typeface="Abadi MT Condensed Extra Bold"/>
              <a:cs typeface="Abadi MT Condensed Extra Bold"/>
            </a:endParaRPr>
          </a:p>
          <a:p>
            <a:pPr marL="0" lvl="1" algn="ctr" defTabSz="457200" rtl="0">
              <a:spcBef>
                <a:spcPct val="0"/>
              </a:spcBef>
            </a:pPr>
            <a:endParaRPr lang="en-US" sz="2222" dirty="0" smtClean="0">
              <a:solidFill>
                <a:schemeClr val="tx1">
                  <a:lumMod val="50000"/>
                  <a:lumOff val="50000"/>
                </a:schemeClr>
              </a:solidFill>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Dataminr</a:t>
            </a:r>
            <a:endParaRPr lang="en-US" dirty="0"/>
          </a:p>
        </p:txBody>
      </p:sp>
      <p:pic>
        <p:nvPicPr>
          <p:cNvPr id="4" name="Picture 3"/>
          <p:cNvPicPr>
            <a:picLocks noChangeAspect="1"/>
          </p:cNvPicPr>
          <p:nvPr/>
        </p:nvPicPr>
        <p:blipFill>
          <a:blip r:embed="rId3"/>
          <a:stretch>
            <a:fillRect/>
          </a:stretch>
        </p:blipFill>
        <p:spPr>
          <a:xfrm>
            <a:off x="2030436" y="1016000"/>
            <a:ext cx="5665764" cy="5613400"/>
          </a:xfrm>
          <a:prstGeom prst="rect">
            <a:avLst/>
          </a:prstGeom>
        </p:spPr>
      </p:pic>
      <p:pic>
        <p:nvPicPr>
          <p:cNvPr id="5" name="Picture 4"/>
          <p:cNvPicPr>
            <a:picLocks noChangeAspect="1"/>
          </p:cNvPicPr>
          <p:nvPr/>
        </p:nvPicPr>
        <p:blipFill>
          <a:blip r:embed="rId4"/>
          <a:stretch>
            <a:fillRect/>
          </a:stretch>
        </p:blipFill>
        <p:spPr>
          <a:xfrm>
            <a:off x="495300" y="0"/>
            <a:ext cx="8135938" cy="6858000"/>
          </a:xfrm>
          <a:prstGeom prst="rect">
            <a:avLst/>
          </a:prstGeom>
        </p:spPr>
      </p:pic>
    </p:spTree>
    <p:extLst>
      <p:ext uri="{BB962C8B-B14F-4D97-AF65-F5344CB8AC3E}">
        <p14:creationId xmlns:p14="http://schemas.microsoft.com/office/powerpoint/2010/main" val="37861391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Dataminr</a:t>
            </a:r>
            <a:r>
              <a:rPr lang="en-US" dirty="0" smtClean="0"/>
              <a:t> Process</a:t>
            </a:r>
            <a:endParaRPr lang="en-US" dirty="0"/>
          </a:p>
        </p:txBody>
      </p:sp>
      <p:pic>
        <p:nvPicPr>
          <p:cNvPr id="5" name="Picture 4"/>
          <p:cNvPicPr>
            <a:picLocks noChangeAspect="1"/>
          </p:cNvPicPr>
          <p:nvPr/>
        </p:nvPicPr>
        <p:blipFill>
          <a:blip r:embed="rId3"/>
          <a:stretch>
            <a:fillRect/>
          </a:stretch>
        </p:blipFill>
        <p:spPr>
          <a:xfrm>
            <a:off x="0" y="965200"/>
            <a:ext cx="9144000" cy="4911609"/>
          </a:xfrm>
          <a:prstGeom prst="rect">
            <a:avLst/>
          </a:prstGeom>
        </p:spPr>
      </p:pic>
    </p:spTree>
    <p:extLst>
      <p:ext uri="{BB962C8B-B14F-4D97-AF65-F5344CB8AC3E}">
        <p14:creationId xmlns:p14="http://schemas.microsoft.com/office/powerpoint/2010/main" val="32202882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Verification</a:t>
            </a:r>
            <a:endParaRPr lang="en-US" dirty="0"/>
          </a:p>
        </p:txBody>
      </p:sp>
      <p:sp>
        <p:nvSpPr>
          <p:cNvPr id="3" name="Content Placeholder 2"/>
          <p:cNvSpPr>
            <a:spLocks noGrp="1"/>
          </p:cNvSpPr>
          <p:nvPr>
            <p:ph idx="1"/>
          </p:nvPr>
        </p:nvSpPr>
        <p:spPr/>
        <p:txBody>
          <a:bodyPr/>
          <a:lstStyle/>
          <a:p>
            <a:r>
              <a:rPr lang="en-US" dirty="0" smtClean="0"/>
              <a:t>Social Media Forensics</a:t>
            </a:r>
          </a:p>
          <a:p>
            <a:pPr lvl="1"/>
            <a:r>
              <a:rPr lang="en-US" dirty="0" smtClean="0"/>
              <a:t>Trust, expertise evaluation, eyewitnesses, debunking, independence, provenance</a:t>
            </a:r>
            <a:endParaRPr lang="en-US" dirty="0"/>
          </a:p>
          <a:p>
            <a:pPr lvl="1"/>
            <a:endParaRPr lang="en-US" dirty="0"/>
          </a:p>
          <a:p>
            <a:pPr lvl="1"/>
            <a:r>
              <a:rPr lang="en-US" sz="3200" b="1" dirty="0" err="1" smtClean="0">
                <a:solidFill>
                  <a:schemeClr val="tx1"/>
                </a:solidFill>
              </a:rPr>
              <a:t>Storyful</a:t>
            </a:r>
            <a:endParaRPr lang="en-US" sz="3200" b="1" dirty="0" smtClean="0">
              <a:solidFill>
                <a:schemeClr val="tx1"/>
              </a:solidFill>
            </a:endParaRPr>
          </a:p>
          <a:p>
            <a:pPr lvl="1"/>
            <a:endParaRPr lang="en-US" b="1" dirty="0" smtClean="0"/>
          </a:p>
        </p:txBody>
      </p:sp>
      <p:pic>
        <p:nvPicPr>
          <p:cNvPr id="4" name="Picture 3">
            <a:hlinkClick r:id="rId3"/>
          </p:cNvPr>
          <p:cNvPicPr>
            <a:picLocks noChangeAspect="1"/>
          </p:cNvPicPr>
          <p:nvPr/>
        </p:nvPicPr>
        <p:blipFill>
          <a:blip r:embed="rId4"/>
          <a:stretch>
            <a:fillRect/>
          </a:stretch>
        </p:blipFill>
        <p:spPr>
          <a:xfrm>
            <a:off x="723900" y="3581400"/>
            <a:ext cx="7962900" cy="1981200"/>
          </a:xfrm>
          <a:prstGeom prst="rect">
            <a:avLst/>
          </a:prstGeom>
        </p:spPr>
      </p:pic>
      <p:sp>
        <p:nvSpPr>
          <p:cNvPr id="5" name="Rectangle 4"/>
          <p:cNvSpPr/>
          <p:nvPr/>
        </p:nvSpPr>
        <p:spPr>
          <a:xfrm>
            <a:off x="990600" y="5638800"/>
            <a:ext cx="7924800" cy="369332"/>
          </a:xfrm>
          <a:prstGeom prst="rect">
            <a:avLst/>
          </a:prstGeom>
        </p:spPr>
        <p:txBody>
          <a:bodyPr wrap="square">
            <a:spAutoFit/>
          </a:bodyPr>
          <a:lstStyle/>
          <a:p>
            <a:pPr algn="r"/>
            <a:r>
              <a:rPr lang="en-US" dirty="0"/>
              <a:t>https://</a:t>
            </a:r>
            <a:r>
              <a:rPr lang="en-US" dirty="0" err="1"/>
              <a:t>storyful.com</a:t>
            </a:r>
            <a:r>
              <a:rPr lang="en-US" dirty="0"/>
              <a:t>/case-study/forensic-verification-of-social-content/</a:t>
            </a:r>
          </a:p>
        </p:txBody>
      </p:sp>
    </p:spTree>
    <p:extLst>
      <p:ext uri="{BB962C8B-B14F-4D97-AF65-F5344CB8AC3E}">
        <p14:creationId xmlns:p14="http://schemas.microsoft.com/office/powerpoint/2010/main" val="23415519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srcRect b="6043"/>
          <a:stretch/>
        </p:blipFill>
        <p:spPr>
          <a:xfrm>
            <a:off x="1257300" y="0"/>
            <a:ext cx="6621780" cy="6443522"/>
          </a:xfrm>
          <a:prstGeom prst="rect">
            <a:avLst/>
          </a:prstGeom>
        </p:spPr>
      </p:pic>
      <p:sp>
        <p:nvSpPr>
          <p:cNvPr id="5" name="Rectangle 4"/>
          <p:cNvSpPr/>
          <p:nvPr/>
        </p:nvSpPr>
        <p:spPr>
          <a:xfrm>
            <a:off x="27197" y="6550223"/>
            <a:ext cx="9144000" cy="307777"/>
          </a:xfrm>
          <a:prstGeom prst="rect">
            <a:avLst/>
          </a:prstGeom>
        </p:spPr>
        <p:txBody>
          <a:bodyPr wrap="square">
            <a:spAutoFit/>
          </a:bodyPr>
          <a:lstStyle/>
          <a:p>
            <a:pPr algn="r"/>
            <a:r>
              <a:rPr lang="en-US" sz="1400" dirty="0"/>
              <a:t>https://</a:t>
            </a:r>
            <a:r>
              <a:rPr lang="en-US" sz="1400" dirty="0" err="1"/>
              <a:t>www.bellingcat.com</a:t>
            </a:r>
            <a:r>
              <a:rPr lang="en-US" sz="1400" dirty="0"/>
              <a:t>/news/</a:t>
            </a:r>
            <a:r>
              <a:rPr lang="en-US" sz="1400" dirty="0" err="1"/>
              <a:t>uk</a:t>
            </a:r>
            <a:r>
              <a:rPr lang="en-US" sz="1400" dirty="0"/>
              <a:t>-and-</a:t>
            </a:r>
            <a:r>
              <a:rPr lang="en-US" sz="1400" dirty="0" err="1"/>
              <a:t>europe</a:t>
            </a:r>
            <a:r>
              <a:rPr lang="en-US" sz="1400" dirty="0"/>
              <a:t>/2015/10/08/mh17-the-open-source-evidence/</a:t>
            </a:r>
          </a:p>
        </p:txBody>
      </p:sp>
    </p:spTree>
    <p:extLst>
      <p:ext uri="{BB962C8B-B14F-4D97-AF65-F5344CB8AC3E}">
        <p14:creationId xmlns:p14="http://schemas.microsoft.com/office/powerpoint/2010/main" val="12955703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Tampering Detection</a:t>
            </a:r>
            <a:endParaRPr lang="en-US" dirty="0"/>
          </a:p>
        </p:txBody>
      </p:sp>
      <p:pic>
        <p:nvPicPr>
          <p:cNvPr id="4" name="Picture 3"/>
          <p:cNvPicPr>
            <a:picLocks noChangeAspect="1"/>
          </p:cNvPicPr>
          <p:nvPr/>
        </p:nvPicPr>
        <p:blipFill>
          <a:blip r:embed="rId3"/>
          <a:stretch>
            <a:fillRect/>
          </a:stretch>
        </p:blipFill>
        <p:spPr>
          <a:xfrm>
            <a:off x="0" y="1917700"/>
            <a:ext cx="9144000" cy="3019647"/>
          </a:xfrm>
          <a:prstGeom prst="rect">
            <a:avLst/>
          </a:prstGeom>
        </p:spPr>
      </p:pic>
      <p:sp>
        <p:nvSpPr>
          <p:cNvPr id="5" name="Rectangle 4"/>
          <p:cNvSpPr/>
          <p:nvPr/>
        </p:nvSpPr>
        <p:spPr>
          <a:xfrm>
            <a:off x="2749080" y="5033070"/>
            <a:ext cx="6400800" cy="307777"/>
          </a:xfrm>
          <a:prstGeom prst="rect">
            <a:avLst/>
          </a:prstGeom>
        </p:spPr>
        <p:txBody>
          <a:bodyPr wrap="square">
            <a:spAutoFit/>
          </a:bodyPr>
          <a:lstStyle/>
          <a:p>
            <a:pPr algn="r"/>
            <a:r>
              <a:rPr lang="en-US" sz="1400" dirty="0">
                <a:latin typeface="Helvetica"/>
                <a:cs typeface="Helvetica"/>
              </a:rPr>
              <a:t>http://</a:t>
            </a:r>
            <a:r>
              <a:rPr lang="en-US" sz="1400" dirty="0" err="1">
                <a:latin typeface="Helvetica"/>
                <a:cs typeface="Helvetica"/>
              </a:rPr>
              <a:t>www.fourandsix.com</a:t>
            </a:r>
            <a:r>
              <a:rPr lang="en-US" sz="1400" dirty="0">
                <a:latin typeface="Helvetica"/>
                <a:cs typeface="Helvetica"/>
              </a:rPr>
              <a:t>/blog/2013/4/2/the-pixel-arms-</a:t>
            </a:r>
            <a:r>
              <a:rPr lang="en-US" sz="1400" dirty="0" err="1">
                <a:latin typeface="Helvetica"/>
                <a:cs typeface="Helvetica"/>
              </a:rPr>
              <a:t>race.html</a:t>
            </a:r>
            <a:endParaRPr lang="en-US" sz="1400" dirty="0">
              <a:latin typeface="Helvetica"/>
              <a:cs typeface="Helvetica"/>
            </a:endParaRPr>
          </a:p>
        </p:txBody>
      </p:sp>
    </p:spTree>
    <p:extLst>
      <p:ext uri="{BB962C8B-B14F-4D97-AF65-F5344CB8AC3E}">
        <p14:creationId xmlns:p14="http://schemas.microsoft.com/office/powerpoint/2010/main" val="12614816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Izitru</a:t>
            </a:r>
            <a:endParaRPr lang="en-US" dirty="0"/>
          </a:p>
        </p:txBody>
      </p:sp>
      <p:pic>
        <p:nvPicPr>
          <p:cNvPr id="4" name="Picture 3">
            <a:hlinkClick r:id="rId2"/>
          </p:cNvPr>
          <p:cNvPicPr>
            <a:picLocks noChangeAspect="1"/>
          </p:cNvPicPr>
          <p:nvPr/>
        </p:nvPicPr>
        <p:blipFill>
          <a:blip r:embed="rId3"/>
          <a:stretch>
            <a:fillRect/>
          </a:stretch>
        </p:blipFill>
        <p:spPr>
          <a:xfrm>
            <a:off x="1117600" y="1498600"/>
            <a:ext cx="6908800" cy="3860800"/>
          </a:xfrm>
          <a:prstGeom prst="rect">
            <a:avLst/>
          </a:prstGeom>
        </p:spPr>
      </p:pic>
      <p:sp>
        <p:nvSpPr>
          <p:cNvPr id="5" name="Rectangle 4"/>
          <p:cNvSpPr/>
          <p:nvPr/>
        </p:nvSpPr>
        <p:spPr>
          <a:xfrm>
            <a:off x="6829216" y="6488668"/>
            <a:ext cx="2394368" cy="369332"/>
          </a:xfrm>
          <a:prstGeom prst="rect">
            <a:avLst/>
          </a:prstGeom>
        </p:spPr>
        <p:txBody>
          <a:bodyPr wrap="none">
            <a:spAutoFit/>
          </a:bodyPr>
          <a:lstStyle/>
          <a:p>
            <a:r>
              <a:rPr lang="en-US" dirty="0"/>
              <a:t>http://</a:t>
            </a:r>
            <a:r>
              <a:rPr lang="en-US" dirty="0" err="1"/>
              <a:t>www.izitru.com</a:t>
            </a:r>
            <a:r>
              <a:rPr lang="en-US" dirty="0"/>
              <a:t>/</a:t>
            </a:r>
          </a:p>
        </p:txBody>
      </p:sp>
    </p:spTree>
    <p:extLst>
      <p:ext uri="{BB962C8B-B14F-4D97-AF65-F5344CB8AC3E}">
        <p14:creationId xmlns:p14="http://schemas.microsoft.com/office/powerpoint/2010/main" val="34498927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is real hurricane Sandy photo?</a:t>
            </a:r>
            <a:endParaRPr lang="en-US" dirty="0"/>
          </a:p>
        </p:txBody>
      </p:sp>
      <p:pic>
        <p:nvPicPr>
          <p:cNvPr id="5" name="Picture 4"/>
          <p:cNvPicPr>
            <a:picLocks noChangeAspect="1"/>
          </p:cNvPicPr>
          <p:nvPr/>
        </p:nvPicPr>
        <p:blipFill>
          <a:blip r:embed="rId3"/>
          <a:stretch>
            <a:fillRect/>
          </a:stretch>
        </p:blipFill>
        <p:spPr>
          <a:xfrm>
            <a:off x="0" y="838200"/>
            <a:ext cx="5125357" cy="3302000"/>
          </a:xfrm>
          <a:prstGeom prst="rect">
            <a:avLst/>
          </a:prstGeom>
        </p:spPr>
      </p:pic>
      <p:pic>
        <p:nvPicPr>
          <p:cNvPr id="6" name="Picture 5"/>
          <p:cNvPicPr>
            <a:picLocks noChangeAspect="1"/>
          </p:cNvPicPr>
          <p:nvPr/>
        </p:nvPicPr>
        <p:blipFill rotWithShape="1">
          <a:blip r:embed="rId4"/>
          <a:srcRect r="3814"/>
          <a:stretch/>
        </p:blipFill>
        <p:spPr>
          <a:xfrm>
            <a:off x="2176796" y="3418189"/>
            <a:ext cx="5897122" cy="3429000"/>
          </a:xfrm>
          <a:prstGeom prst="rect">
            <a:avLst/>
          </a:prstGeom>
        </p:spPr>
      </p:pic>
      <p:pic>
        <p:nvPicPr>
          <p:cNvPr id="7" name="Picture 6"/>
          <p:cNvPicPr>
            <a:picLocks noChangeAspect="1"/>
          </p:cNvPicPr>
          <p:nvPr/>
        </p:nvPicPr>
        <p:blipFill>
          <a:blip r:embed="rId5"/>
          <a:stretch>
            <a:fillRect/>
          </a:stretch>
        </p:blipFill>
        <p:spPr>
          <a:xfrm>
            <a:off x="3851349" y="942307"/>
            <a:ext cx="5292651" cy="3556000"/>
          </a:xfrm>
          <a:prstGeom prst="rect">
            <a:avLst/>
          </a:prstGeom>
        </p:spPr>
      </p:pic>
    </p:spTree>
    <p:extLst>
      <p:ext uri="{BB962C8B-B14F-4D97-AF65-F5344CB8AC3E}">
        <p14:creationId xmlns:p14="http://schemas.microsoft.com/office/powerpoint/2010/main" val="36253969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3"/>
          <a:stretch>
            <a:fillRect/>
          </a:stretch>
        </p:blipFill>
        <p:spPr>
          <a:xfrm>
            <a:off x="0" y="406400"/>
            <a:ext cx="9144000" cy="6045147"/>
          </a:xfrm>
          <a:prstGeom prst="rect">
            <a:avLst/>
          </a:prstGeom>
        </p:spPr>
      </p:pic>
      <p:sp>
        <p:nvSpPr>
          <p:cNvPr id="7" name="Rectangle 6"/>
          <p:cNvSpPr/>
          <p:nvPr/>
        </p:nvSpPr>
        <p:spPr>
          <a:xfrm>
            <a:off x="3695577" y="6476720"/>
            <a:ext cx="54864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www.theguardian.com</a:t>
            </a:r>
            <a:r>
              <a:rPr lang="en-US" sz="1200" dirty="0">
                <a:latin typeface="Helvetica"/>
                <a:cs typeface="Helvetica"/>
              </a:rPr>
              <a:t>/</a:t>
            </a:r>
            <a:r>
              <a:rPr lang="en-US" sz="1200" dirty="0" err="1">
                <a:latin typeface="Helvetica"/>
                <a:cs typeface="Helvetica"/>
              </a:rPr>
              <a:t>uk</a:t>
            </a:r>
            <a:r>
              <a:rPr lang="en-US" sz="1200" dirty="0">
                <a:latin typeface="Helvetica"/>
                <a:cs typeface="Helvetica"/>
              </a:rPr>
              <a:t>/interactive/2011/</a:t>
            </a:r>
            <a:r>
              <a:rPr lang="en-US" sz="1200" dirty="0" err="1">
                <a:latin typeface="Helvetica"/>
                <a:cs typeface="Helvetica"/>
              </a:rPr>
              <a:t>dec</a:t>
            </a:r>
            <a:r>
              <a:rPr lang="en-US" sz="1200" dirty="0">
                <a:latin typeface="Helvetica"/>
                <a:cs typeface="Helvetica"/>
              </a:rPr>
              <a:t>/07/</a:t>
            </a:r>
            <a:r>
              <a:rPr lang="en-US" sz="1200" dirty="0" err="1">
                <a:latin typeface="Helvetica"/>
                <a:cs typeface="Helvetica"/>
              </a:rPr>
              <a:t>london</a:t>
            </a:r>
            <a:r>
              <a:rPr lang="en-US" sz="1200" dirty="0">
                <a:latin typeface="Helvetica"/>
                <a:cs typeface="Helvetica"/>
              </a:rPr>
              <a:t>-riots-twitter</a:t>
            </a:r>
          </a:p>
        </p:txBody>
      </p:sp>
    </p:spTree>
    <p:extLst>
      <p:ext uri="{BB962C8B-B14F-4D97-AF65-F5344CB8AC3E}">
        <p14:creationId xmlns:p14="http://schemas.microsoft.com/office/powerpoint/2010/main" val="40709323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2"/>
          </p:cNvPr>
          <p:cNvPicPr>
            <a:picLocks noChangeAspect="1"/>
          </p:cNvPicPr>
          <p:nvPr/>
        </p:nvPicPr>
        <p:blipFill>
          <a:blip r:embed="rId3"/>
          <a:stretch>
            <a:fillRect/>
          </a:stretch>
        </p:blipFill>
        <p:spPr>
          <a:xfrm>
            <a:off x="0" y="635000"/>
            <a:ext cx="9144000" cy="5575397"/>
          </a:xfrm>
          <a:prstGeom prst="rect">
            <a:avLst/>
          </a:prstGeom>
        </p:spPr>
      </p:pic>
      <p:sp>
        <p:nvSpPr>
          <p:cNvPr id="5" name="Rectangle 4"/>
          <p:cNvSpPr/>
          <p:nvPr/>
        </p:nvSpPr>
        <p:spPr>
          <a:xfrm>
            <a:off x="6325592" y="6210397"/>
            <a:ext cx="2800767" cy="369332"/>
          </a:xfrm>
          <a:prstGeom prst="rect">
            <a:avLst/>
          </a:prstGeom>
        </p:spPr>
        <p:txBody>
          <a:bodyPr wrap="none">
            <a:spAutoFit/>
          </a:bodyPr>
          <a:lstStyle/>
          <a:p>
            <a:r>
              <a:rPr lang="en-US" dirty="0">
                <a:latin typeface="Helvetica"/>
                <a:cs typeface="Helvetica"/>
              </a:rPr>
              <a:t>http://</a:t>
            </a:r>
            <a:r>
              <a:rPr lang="en-US" dirty="0" err="1">
                <a:latin typeface="Helvetica"/>
                <a:cs typeface="Helvetica"/>
              </a:rPr>
              <a:t>www.emergent.info</a:t>
            </a:r>
            <a:r>
              <a:rPr lang="en-US" dirty="0">
                <a:latin typeface="Helvetica"/>
                <a:cs typeface="Helvetica"/>
              </a:rPr>
              <a:t>/</a:t>
            </a:r>
          </a:p>
        </p:txBody>
      </p:sp>
    </p:spTree>
    <p:extLst>
      <p:ext uri="{BB962C8B-B14F-4D97-AF65-F5344CB8AC3E}">
        <p14:creationId xmlns:p14="http://schemas.microsoft.com/office/powerpoint/2010/main" val="414491691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939800"/>
            <a:ext cx="9144000" cy="4954877"/>
          </a:xfrm>
          <a:prstGeom prst="rect">
            <a:avLst/>
          </a:prstGeom>
        </p:spPr>
      </p:pic>
      <p:sp>
        <p:nvSpPr>
          <p:cNvPr id="5" name="Rectangle 4"/>
          <p:cNvSpPr/>
          <p:nvPr/>
        </p:nvSpPr>
        <p:spPr>
          <a:xfrm>
            <a:off x="6659997" y="5894677"/>
            <a:ext cx="2467342" cy="369332"/>
          </a:xfrm>
          <a:prstGeom prst="rect">
            <a:avLst/>
          </a:prstGeom>
        </p:spPr>
        <p:txBody>
          <a:bodyPr wrap="none">
            <a:spAutoFit/>
          </a:bodyPr>
          <a:lstStyle/>
          <a:p>
            <a:r>
              <a:rPr lang="en-US" dirty="0">
                <a:latin typeface="Helvetica"/>
                <a:cs typeface="Helvetica"/>
              </a:rPr>
              <a:t>http://</a:t>
            </a:r>
            <a:r>
              <a:rPr lang="en-US" dirty="0" err="1">
                <a:latin typeface="Helvetica"/>
                <a:cs typeface="Helvetica"/>
              </a:rPr>
              <a:t>twittertrails.com</a:t>
            </a:r>
            <a:r>
              <a:rPr lang="en-US" dirty="0">
                <a:latin typeface="Helvetica"/>
                <a:cs typeface="Helvetica"/>
              </a:rPr>
              <a:t>/</a:t>
            </a:r>
          </a:p>
        </p:txBody>
      </p:sp>
    </p:spTree>
    <p:extLst>
      <p:ext uri="{BB962C8B-B14F-4D97-AF65-F5344CB8AC3E}">
        <p14:creationId xmlns:p14="http://schemas.microsoft.com/office/powerpoint/2010/main" val="425093020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93900" y="0"/>
            <a:ext cx="5143500" cy="6858000"/>
          </a:xfrm>
          <a:prstGeom prst="rect">
            <a:avLst/>
          </a:prstGeom>
        </p:spPr>
      </p:pic>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4"/>
          <a:stretch>
            <a:fillRect/>
          </a:stretch>
        </p:blipFill>
        <p:spPr>
          <a:xfrm>
            <a:off x="812800" y="1435100"/>
            <a:ext cx="7505700" cy="3975100"/>
          </a:xfrm>
          <a:prstGeom prst="rect">
            <a:avLst/>
          </a:prstGeom>
        </p:spPr>
      </p:pic>
    </p:spTree>
    <p:extLst>
      <p:ext uri="{BB962C8B-B14F-4D97-AF65-F5344CB8AC3E}">
        <p14:creationId xmlns:p14="http://schemas.microsoft.com/office/powerpoint/2010/main" val="18826617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5"/>
          <p:cNvPicPr>
            <a:picLocks noChangeAspect="1"/>
          </p:cNvPicPr>
          <p:nvPr/>
        </p:nvPicPr>
        <p:blipFill>
          <a:blip r:embed="rId3"/>
          <a:stretch>
            <a:fillRect/>
          </a:stretch>
        </p:blipFill>
        <p:spPr>
          <a:xfrm>
            <a:off x="2559050" y="665680"/>
            <a:ext cx="4203700" cy="5727700"/>
          </a:xfrm>
          <a:prstGeom prst="rect">
            <a:avLst/>
          </a:prstGeom>
        </p:spPr>
      </p:pic>
    </p:spTree>
    <p:extLst>
      <p:ext uri="{BB962C8B-B14F-4D97-AF65-F5344CB8AC3E}">
        <p14:creationId xmlns:p14="http://schemas.microsoft.com/office/powerpoint/2010/main" val="23496146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Analysis</a:t>
            </a:r>
            <a:endParaRPr lang="en-US" dirty="0"/>
          </a:p>
        </p:txBody>
      </p:sp>
      <p:pic>
        <p:nvPicPr>
          <p:cNvPr id="5" name="Picture 4">
            <a:hlinkClick r:id="rId3"/>
          </p:cNvPr>
          <p:cNvPicPr>
            <a:picLocks noChangeAspect="1"/>
          </p:cNvPicPr>
          <p:nvPr/>
        </p:nvPicPr>
        <p:blipFill>
          <a:blip r:embed="rId4"/>
          <a:stretch>
            <a:fillRect/>
          </a:stretch>
        </p:blipFill>
        <p:spPr>
          <a:xfrm>
            <a:off x="34497" y="912813"/>
            <a:ext cx="6858000" cy="5945187"/>
          </a:xfrm>
          <a:prstGeom prst="rect">
            <a:avLst/>
          </a:prstGeom>
        </p:spPr>
      </p:pic>
      <p:pic>
        <p:nvPicPr>
          <p:cNvPr id="6" name="Picture 5"/>
          <p:cNvPicPr>
            <a:picLocks noChangeAspect="1"/>
          </p:cNvPicPr>
          <p:nvPr/>
        </p:nvPicPr>
        <p:blipFill rotWithShape="1">
          <a:blip r:embed="rId5"/>
          <a:srcRect l="32718"/>
          <a:stretch/>
        </p:blipFill>
        <p:spPr>
          <a:xfrm>
            <a:off x="4528139" y="912813"/>
            <a:ext cx="4614190" cy="5945187"/>
          </a:xfrm>
          <a:prstGeom prst="rect">
            <a:avLst/>
          </a:prstGeom>
        </p:spPr>
      </p:pic>
    </p:spTree>
    <p:extLst>
      <p:ext uri="{BB962C8B-B14F-4D97-AF65-F5344CB8AC3E}">
        <p14:creationId xmlns:p14="http://schemas.microsoft.com/office/powerpoint/2010/main" val="366102289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520700" y="0"/>
            <a:ext cx="8102600" cy="6680200"/>
          </a:xfrm>
          <a:prstGeom prst="rect">
            <a:avLst/>
          </a:prstGeom>
        </p:spPr>
      </p:pic>
      <p:sp>
        <p:nvSpPr>
          <p:cNvPr id="5" name="Rectangle 4"/>
          <p:cNvSpPr/>
          <p:nvPr/>
        </p:nvSpPr>
        <p:spPr>
          <a:xfrm>
            <a:off x="304800" y="6405771"/>
            <a:ext cx="8839200" cy="461665"/>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www.theatlantic.com</a:t>
            </a:r>
            <a:r>
              <a:rPr lang="en-US" sz="1200" dirty="0">
                <a:latin typeface="Helvetica"/>
                <a:cs typeface="Helvetica"/>
              </a:rPr>
              <a:t>/national/archive/2013/02/the-whole-dysfunctional-national-conversation-about-guns-on-twitter-in-one-interactive-graph/273499/</a:t>
            </a:r>
          </a:p>
        </p:txBody>
      </p:sp>
    </p:spTree>
    <p:extLst>
      <p:ext uri="{BB962C8B-B14F-4D97-AF65-F5344CB8AC3E}">
        <p14:creationId xmlns:p14="http://schemas.microsoft.com/office/powerpoint/2010/main" val="20074940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0"/>
            <a:ext cx="9144000" cy="6622181"/>
          </a:xfrm>
          <a:prstGeom prst="rect">
            <a:avLst/>
          </a:prstGeom>
        </p:spPr>
      </p:pic>
      <p:sp>
        <p:nvSpPr>
          <p:cNvPr id="5" name="Rectangle 4"/>
          <p:cNvSpPr/>
          <p:nvPr/>
        </p:nvSpPr>
        <p:spPr>
          <a:xfrm>
            <a:off x="3200400" y="6581001"/>
            <a:ext cx="59436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www.nodexlgraphgallery.org</a:t>
            </a:r>
            <a:r>
              <a:rPr lang="en-US" sz="1200" dirty="0">
                <a:latin typeface="Helvetica"/>
                <a:cs typeface="Helvetica"/>
              </a:rPr>
              <a:t>/Pages/</a:t>
            </a:r>
            <a:r>
              <a:rPr lang="en-US" sz="1200" dirty="0" err="1">
                <a:latin typeface="Helvetica"/>
                <a:cs typeface="Helvetica"/>
              </a:rPr>
              <a:t>Graph.aspx?graphID</a:t>
            </a:r>
            <a:r>
              <a:rPr lang="en-US" sz="1200" dirty="0">
                <a:latin typeface="Helvetica"/>
                <a:cs typeface="Helvetica"/>
              </a:rPr>
              <a:t>=61755</a:t>
            </a:r>
          </a:p>
        </p:txBody>
      </p:sp>
    </p:spTree>
    <p:extLst>
      <p:ext uri="{BB962C8B-B14F-4D97-AF65-F5344CB8AC3E}">
        <p14:creationId xmlns:p14="http://schemas.microsoft.com/office/powerpoint/2010/main" val="20414267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 of Social Listening</a:t>
            </a:r>
            <a:endParaRPr lang="en-US" dirty="0"/>
          </a:p>
        </p:txBody>
      </p:sp>
      <p:sp>
        <p:nvSpPr>
          <p:cNvPr id="3" name="Content Placeholder 2"/>
          <p:cNvSpPr>
            <a:spLocks noGrp="1"/>
          </p:cNvSpPr>
          <p:nvPr>
            <p:ph idx="1"/>
          </p:nvPr>
        </p:nvSpPr>
        <p:spPr>
          <a:xfrm>
            <a:off x="457200" y="1117600"/>
            <a:ext cx="8229600" cy="5435600"/>
          </a:xfrm>
        </p:spPr>
        <p:txBody>
          <a:bodyPr/>
          <a:lstStyle/>
          <a:p>
            <a:r>
              <a:rPr lang="en-US" dirty="0" smtClean="0"/>
              <a:t>Verification at scale is hard</a:t>
            </a:r>
          </a:p>
          <a:p>
            <a:endParaRPr lang="en-US" dirty="0"/>
          </a:p>
          <a:p>
            <a:r>
              <a:rPr lang="en-US" dirty="0" smtClean="0"/>
              <a:t>Algorithmic biases in selection / filtering </a:t>
            </a:r>
            <a:endParaRPr lang="en-US" dirty="0"/>
          </a:p>
          <a:p>
            <a:r>
              <a:rPr lang="en-US" dirty="0"/>
              <a:t>Ethics / privacy of use of volunteered information in news reporting </a:t>
            </a:r>
          </a:p>
          <a:p>
            <a:r>
              <a:rPr lang="en-US" dirty="0"/>
              <a:t>Vicarious trauma for difficult topics like war reporting via social</a:t>
            </a:r>
          </a:p>
          <a:p>
            <a:endParaRPr lang="en-US" dirty="0"/>
          </a:p>
        </p:txBody>
      </p:sp>
    </p:spTree>
    <p:extLst>
      <p:ext uri="{BB962C8B-B14F-4D97-AF65-F5344CB8AC3E}">
        <p14:creationId xmlns:p14="http://schemas.microsoft.com/office/powerpoint/2010/main" val="398467456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a:xfrm>
            <a:off x="457200" y="1117600"/>
            <a:ext cx="8229600" cy="5283200"/>
          </a:xfrm>
        </p:spPr>
        <p:txBody>
          <a:bodyPr>
            <a:normAutofit lnSpcReduction="10000"/>
          </a:bodyPr>
          <a:lstStyle/>
          <a:p>
            <a:r>
              <a:rPr lang="en-US" dirty="0" smtClean="0"/>
              <a:t>The new importance of ‘social listening’ tools</a:t>
            </a:r>
          </a:p>
          <a:p>
            <a:r>
              <a:rPr lang="en-US" b="0" dirty="0" smtClean="0">
                <a:solidFill>
                  <a:schemeClr val="tx1">
                    <a:lumMod val="50000"/>
                    <a:lumOff val="50000"/>
                  </a:schemeClr>
                </a:solidFill>
              </a:rPr>
              <a:t>What types of stories might these tools miss?</a:t>
            </a:r>
          </a:p>
          <a:p>
            <a:r>
              <a:rPr lang="en-US" b="0" dirty="0" smtClean="0">
                <a:solidFill>
                  <a:schemeClr val="tx1">
                    <a:lumMod val="50000"/>
                    <a:lumOff val="50000"/>
                  </a:schemeClr>
                </a:solidFill>
              </a:rPr>
              <a:t>How is the use of these tools likely to bias news coverage?</a:t>
            </a:r>
            <a:endParaRPr lang="en-US" dirty="0" smtClean="0"/>
          </a:p>
          <a:p>
            <a:endParaRPr lang="en-US" dirty="0" smtClean="0"/>
          </a:p>
          <a:p>
            <a:r>
              <a:rPr lang="en-US" dirty="0" smtClean="0"/>
              <a:t>How to tell whether a Twitter user is pro-choice or pro-life without reading any of their tweets</a:t>
            </a:r>
          </a:p>
          <a:p>
            <a:r>
              <a:rPr lang="en-US" sz="2800" b="0" dirty="0" smtClean="0">
                <a:solidFill>
                  <a:schemeClr val="tx1">
                    <a:lumMod val="50000"/>
                    <a:lumOff val="50000"/>
                  </a:schemeClr>
                </a:solidFill>
              </a:rPr>
              <a:t>Why are Twitter trends relevant to this story?</a:t>
            </a:r>
          </a:p>
          <a:p>
            <a:r>
              <a:rPr lang="en-US" sz="2800" b="0" dirty="0" smtClean="0">
                <a:solidFill>
                  <a:schemeClr val="tx1">
                    <a:lumMod val="50000"/>
                    <a:lumOff val="50000"/>
                  </a:schemeClr>
                </a:solidFill>
              </a:rPr>
              <a:t>What’s the power of individuals’ social networks exposed here?</a:t>
            </a:r>
            <a:endParaRPr lang="en-US" sz="2800" b="0" dirty="0">
              <a:solidFill>
                <a:schemeClr val="tx1">
                  <a:lumMod val="50000"/>
                  <a:lumOff val="50000"/>
                </a:schemeClr>
              </a:solidFill>
            </a:endParaRPr>
          </a:p>
        </p:txBody>
      </p:sp>
    </p:spTree>
    <p:extLst>
      <p:ext uri="{BB962C8B-B14F-4D97-AF65-F5344CB8AC3E}">
        <p14:creationId xmlns:p14="http://schemas.microsoft.com/office/powerpoint/2010/main" val="27939379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p:txBody>
          <a:bodyPr/>
          <a:lstStyle/>
          <a:p>
            <a:r>
              <a:rPr lang="en-US" dirty="0" smtClean="0"/>
              <a:t>Finding and assessing social media information sources in the context of journalism</a:t>
            </a:r>
          </a:p>
          <a:p>
            <a:r>
              <a:rPr lang="en-US" b="0" dirty="0" smtClean="0">
                <a:solidFill>
                  <a:schemeClr val="tx1">
                    <a:lumMod val="50000"/>
                    <a:lumOff val="50000"/>
                  </a:schemeClr>
                </a:solidFill>
              </a:rPr>
              <a:t>What are some factors that might affect sourcing around SM events?</a:t>
            </a:r>
          </a:p>
          <a:p>
            <a:endParaRPr lang="en-US" b="0" dirty="0">
              <a:solidFill>
                <a:schemeClr val="tx1">
                  <a:lumMod val="50000"/>
                  <a:lumOff val="50000"/>
                </a:schemeClr>
              </a:solidFill>
            </a:endParaRPr>
          </a:p>
          <a:p>
            <a:r>
              <a:rPr lang="en-US" b="0" dirty="0" smtClean="0">
                <a:solidFill>
                  <a:schemeClr val="tx1">
                    <a:lumMod val="50000"/>
                    <a:lumOff val="50000"/>
                  </a:schemeClr>
                </a:solidFill>
              </a:rPr>
              <a:t>Besides eyewitnesses what are some of the other potential uses that journalists can get from SM? </a:t>
            </a:r>
            <a:endParaRPr lang="en-US" dirty="0" smtClean="0">
              <a:solidFill>
                <a:srgbClr val="FF6600"/>
              </a:solidFill>
            </a:endParaRPr>
          </a:p>
          <a:p>
            <a:endParaRPr lang="en-US" dirty="0"/>
          </a:p>
        </p:txBody>
      </p:sp>
    </p:spTree>
    <p:extLst>
      <p:ext uri="{BB962C8B-B14F-4D97-AF65-F5344CB8AC3E}">
        <p14:creationId xmlns:p14="http://schemas.microsoft.com/office/powerpoint/2010/main" val="41312157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p:txBody>
          <a:bodyPr/>
          <a:lstStyle/>
          <a:p>
            <a:r>
              <a:rPr lang="en-US" dirty="0" smtClean="0"/>
              <a:t>Editorial algorithms: using social media to discover and report local news</a:t>
            </a:r>
            <a:endParaRPr lang="en-US" dirty="0"/>
          </a:p>
        </p:txBody>
      </p:sp>
      <p:pic>
        <p:nvPicPr>
          <p:cNvPr id="4" name="Picture 3">
            <a:hlinkClick r:id="rId3"/>
          </p:cNvPr>
          <p:cNvPicPr>
            <a:picLocks noChangeAspect="1"/>
          </p:cNvPicPr>
          <p:nvPr/>
        </p:nvPicPr>
        <p:blipFill>
          <a:blip r:embed="rId4"/>
          <a:stretch>
            <a:fillRect/>
          </a:stretch>
        </p:blipFill>
        <p:spPr>
          <a:xfrm>
            <a:off x="914400" y="2507881"/>
            <a:ext cx="7481037" cy="3740519"/>
          </a:xfrm>
          <a:prstGeom prst="rect">
            <a:avLst/>
          </a:prstGeom>
        </p:spPr>
      </p:pic>
      <p:sp>
        <p:nvSpPr>
          <p:cNvPr id="5" name="Rectangle 4"/>
          <p:cNvSpPr/>
          <p:nvPr/>
        </p:nvSpPr>
        <p:spPr>
          <a:xfrm>
            <a:off x="4572000" y="6324600"/>
            <a:ext cx="4572000" cy="276999"/>
          </a:xfrm>
          <a:prstGeom prst="rect">
            <a:avLst/>
          </a:prstGeom>
        </p:spPr>
        <p:txBody>
          <a:bodyPr>
            <a:spAutoFit/>
          </a:bodyPr>
          <a:lstStyle/>
          <a:p>
            <a:pPr algn="r"/>
            <a:r>
              <a:rPr lang="en-US" sz="1200" dirty="0">
                <a:latin typeface="Helvetica"/>
                <a:cs typeface="Helvetica"/>
              </a:rPr>
              <a:t>https://</a:t>
            </a:r>
            <a:r>
              <a:rPr lang="en-US" sz="1200" dirty="0" err="1">
                <a:latin typeface="Helvetica"/>
                <a:cs typeface="Helvetica"/>
              </a:rPr>
              <a:t>www.youtube.com</a:t>
            </a:r>
            <a:r>
              <a:rPr lang="en-US" sz="1200" dirty="0">
                <a:latin typeface="Helvetica"/>
                <a:cs typeface="Helvetica"/>
              </a:rPr>
              <a:t>/</a:t>
            </a:r>
            <a:r>
              <a:rPr lang="en-US" sz="1200" dirty="0" err="1">
                <a:latin typeface="Helvetica"/>
                <a:cs typeface="Helvetica"/>
              </a:rPr>
              <a:t>watch?v</a:t>
            </a:r>
            <a:r>
              <a:rPr lang="en-US" sz="1200" dirty="0">
                <a:latin typeface="Helvetica"/>
                <a:cs typeface="Helvetica"/>
              </a:rPr>
              <a:t>=ihMOIzeL9Mc</a:t>
            </a:r>
          </a:p>
        </p:txBody>
      </p:sp>
    </p:spTree>
    <p:extLst>
      <p:ext uri="{BB962C8B-B14F-4D97-AF65-F5344CB8AC3E}">
        <p14:creationId xmlns:p14="http://schemas.microsoft.com/office/powerpoint/2010/main" val="14029755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p:txBody>
          <a:bodyPr/>
          <a:lstStyle/>
          <a:p>
            <a:r>
              <a:rPr lang="en-US" dirty="0" smtClean="0"/>
              <a:t>Editorial algorithms: using social media to discover and report local news</a:t>
            </a:r>
          </a:p>
          <a:p>
            <a:r>
              <a:rPr lang="en-US" b="0" dirty="0" smtClean="0">
                <a:solidFill>
                  <a:schemeClr val="tx1">
                    <a:lumMod val="50000"/>
                    <a:lumOff val="50000"/>
                  </a:schemeClr>
                </a:solidFill>
              </a:rPr>
              <a:t>What’s one possible definition of newsworthiness explored in the paper? What are challenges to getting algorithms understand what is newsworthy?</a:t>
            </a:r>
          </a:p>
          <a:p>
            <a:endParaRPr lang="en-US" b="0" dirty="0">
              <a:solidFill>
                <a:schemeClr val="tx1">
                  <a:lumMod val="50000"/>
                  <a:lumOff val="50000"/>
                </a:schemeClr>
              </a:solidFill>
            </a:endParaRPr>
          </a:p>
          <a:p>
            <a:r>
              <a:rPr lang="en-US" b="0" dirty="0" smtClean="0">
                <a:solidFill>
                  <a:schemeClr val="tx1">
                    <a:lumMod val="50000"/>
                    <a:lumOff val="50000"/>
                  </a:schemeClr>
                </a:solidFill>
              </a:rPr>
              <a:t>What are implications of only using </a:t>
            </a:r>
            <a:r>
              <a:rPr lang="en-US" b="0" dirty="0" err="1" smtClean="0">
                <a:solidFill>
                  <a:schemeClr val="tx1">
                    <a:lumMod val="50000"/>
                    <a:lumOff val="50000"/>
                  </a:schemeClr>
                </a:solidFill>
              </a:rPr>
              <a:t>Instagram</a:t>
            </a:r>
            <a:r>
              <a:rPr lang="en-US" b="0" dirty="0" smtClean="0">
                <a:solidFill>
                  <a:schemeClr val="tx1">
                    <a:lumMod val="50000"/>
                    <a:lumOff val="50000"/>
                  </a:schemeClr>
                </a:solidFill>
              </a:rPr>
              <a:t> data in the tool to detect events?</a:t>
            </a:r>
            <a:endParaRPr lang="en-US" b="0" dirty="0">
              <a:solidFill>
                <a:schemeClr val="tx1">
                  <a:lumMod val="50000"/>
                  <a:lumOff val="50000"/>
                </a:schemeClr>
              </a:solidFill>
            </a:endParaRPr>
          </a:p>
          <a:p>
            <a:endParaRPr lang="en-US" dirty="0"/>
          </a:p>
        </p:txBody>
      </p:sp>
    </p:spTree>
    <p:extLst>
      <p:ext uri="{BB962C8B-B14F-4D97-AF65-F5344CB8AC3E}">
        <p14:creationId xmlns:p14="http://schemas.microsoft.com/office/powerpoint/2010/main" val="26223737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68575"/>
            <a:ext cx="7772400" cy="1470025"/>
          </a:xfrm>
        </p:spPr>
        <p:txBody>
          <a:bodyPr/>
          <a:lstStyle/>
          <a:p>
            <a:r>
              <a:rPr lang="en-US" dirty="0" smtClean="0">
                <a:solidFill>
                  <a:schemeClr val="tx1"/>
                </a:solidFill>
              </a:rPr>
              <a:t>Break</a:t>
            </a:r>
            <a:endParaRPr lang="en-US" dirty="0">
              <a:solidFill>
                <a:schemeClr val="tx1"/>
              </a:solidFill>
            </a:endParaRPr>
          </a:p>
        </p:txBody>
      </p:sp>
    </p:spTree>
    <p:extLst>
      <p:ext uri="{BB962C8B-B14F-4D97-AF65-F5344CB8AC3E}">
        <p14:creationId xmlns:p14="http://schemas.microsoft.com/office/powerpoint/2010/main" val="14373321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787400" y="1587500"/>
            <a:ext cx="7556500" cy="3670300"/>
          </a:xfrm>
          <a:prstGeom prst="rect">
            <a:avLst/>
          </a:prstGeom>
        </p:spPr>
      </p:pic>
    </p:spTree>
    <p:extLst>
      <p:ext uri="{BB962C8B-B14F-4D97-AF65-F5344CB8AC3E}">
        <p14:creationId xmlns:p14="http://schemas.microsoft.com/office/powerpoint/2010/main" val="12039406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a:t>
            </a:r>
            <a:endParaRPr lang="en-US" dirty="0"/>
          </a:p>
        </p:txBody>
      </p:sp>
      <p:sp>
        <p:nvSpPr>
          <p:cNvPr id="3" name="Content Placeholder 2"/>
          <p:cNvSpPr>
            <a:spLocks noGrp="1"/>
          </p:cNvSpPr>
          <p:nvPr>
            <p:ph idx="1"/>
          </p:nvPr>
        </p:nvSpPr>
        <p:spPr/>
        <p:txBody>
          <a:bodyPr/>
          <a:lstStyle/>
          <a:p>
            <a:r>
              <a:rPr lang="en-US" dirty="0" smtClean="0"/>
              <a:t>Social media analytics for</a:t>
            </a:r>
          </a:p>
          <a:p>
            <a:pPr lvl="1"/>
            <a:r>
              <a:rPr lang="en-US" dirty="0" smtClean="0"/>
              <a:t>Conversation analysis</a:t>
            </a:r>
          </a:p>
          <a:p>
            <a:pPr lvl="1"/>
            <a:r>
              <a:rPr lang="en-US" dirty="0" smtClean="0"/>
              <a:t>Content identification</a:t>
            </a:r>
          </a:p>
          <a:p>
            <a:pPr lvl="1"/>
            <a:r>
              <a:rPr lang="en-US" dirty="0" smtClean="0"/>
              <a:t>Network analysis</a:t>
            </a:r>
            <a:endParaRPr lang="en-US" dirty="0"/>
          </a:p>
        </p:txBody>
      </p:sp>
    </p:spTree>
    <p:extLst>
      <p:ext uri="{BB962C8B-B14F-4D97-AF65-F5344CB8AC3E}">
        <p14:creationId xmlns:p14="http://schemas.microsoft.com/office/powerpoint/2010/main" val="34582590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lgn="ctr"/>
            <a:endParaRPr lang="en-US" dirty="0" smtClean="0"/>
          </a:p>
          <a:p>
            <a:pPr algn="ctr"/>
            <a:endParaRPr lang="en-US" dirty="0" smtClean="0"/>
          </a:p>
          <a:p>
            <a:pPr algn="ctr"/>
            <a:endParaRPr lang="en-US" dirty="0"/>
          </a:p>
          <a:p>
            <a:pPr algn="ctr"/>
            <a:r>
              <a:rPr lang="en-US" dirty="0" smtClean="0"/>
              <a:t>Don’t forget Pandas </a:t>
            </a:r>
            <a:r>
              <a:rPr lang="en-US" dirty="0" err="1" smtClean="0"/>
              <a:t>Bootcamp</a:t>
            </a:r>
            <a:endParaRPr lang="en-US" dirty="0" smtClean="0"/>
          </a:p>
          <a:p>
            <a:pPr algn="ctr"/>
            <a:endParaRPr lang="en-US" dirty="0"/>
          </a:p>
          <a:p>
            <a:pPr algn="ctr"/>
            <a:r>
              <a:rPr lang="en-US" dirty="0" smtClean="0"/>
              <a:t>Wed, 2/17, 5-8pm in Knight 3207</a:t>
            </a:r>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7/7 Bombings</a:t>
            </a:r>
            <a:endParaRPr lang="en-US" dirty="0"/>
          </a:p>
        </p:txBody>
      </p:sp>
      <p:pic>
        <p:nvPicPr>
          <p:cNvPr id="4" name="Picture 3"/>
          <p:cNvPicPr>
            <a:picLocks noChangeAspect="1"/>
          </p:cNvPicPr>
          <p:nvPr/>
        </p:nvPicPr>
        <p:blipFill>
          <a:blip r:embed="rId3"/>
          <a:stretch>
            <a:fillRect/>
          </a:stretch>
        </p:blipFill>
        <p:spPr>
          <a:xfrm>
            <a:off x="471656" y="1396842"/>
            <a:ext cx="5461000" cy="4089400"/>
          </a:xfrm>
          <a:prstGeom prst="rect">
            <a:avLst/>
          </a:prstGeom>
        </p:spPr>
      </p:pic>
      <p:sp>
        <p:nvSpPr>
          <p:cNvPr id="5" name="TextBox 4"/>
          <p:cNvSpPr txBox="1"/>
          <p:nvPr/>
        </p:nvSpPr>
        <p:spPr>
          <a:xfrm>
            <a:off x="6172200" y="1447800"/>
            <a:ext cx="2895600" cy="4031873"/>
          </a:xfrm>
          <a:prstGeom prst="rect">
            <a:avLst/>
          </a:prstGeom>
          <a:noFill/>
        </p:spPr>
        <p:txBody>
          <a:bodyPr wrap="square" rtlCol="0">
            <a:spAutoFit/>
          </a:bodyPr>
          <a:lstStyle/>
          <a:p>
            <a:r>
              <a:rPr lang="en-US" sz="3200" b="1" dirty="0" smtClean="0">
                <a:latin typeface="Gill Sans"/>
                <a:cs typeface="Gill Sans"/>
              </a:rPr>
              <a:t>BBC Received</a:t>
            </a:r>
          </a:p>
          <a:p>
            <a:endParaRPr lang="en-US" sz="3200" dirty="0">
              <a:latin typeface="Gill Sans"/>
              <a:cs typeface="Gill Sans"/>
            </a:endParaRPr>
          </a:p>
          <a:p>
            <a:r>
              <a:rPr lang="en-US" sz="3200" dirty="0" smtClean="0">
                <a:latin typeface="Gill Sans"/>
                <a:cs typeface="Gill Sans"/>
              </a:rPr>
              <a:t>30 video clips</a:t>
            </a:r>
          </a:p>
          <a:p>
            <a:endParaRPr lang="en-US" sz="3200" dirty="0">
              <a:latin typeface="Gill Sans"/>
              <a:cs typeface="Gill Sans"/>
            </a:endParaRPr>
          </a:p>
          <a:p>
            <a:r>
              <a:rPr lang="en-US" sz="3200" dirty="0" smtClean="0">
                <a:latin typeface="Gill Sans"/>
                <a:cs typeface="Gill Sans"/>
              </a:rPr>
              <a:t>300 emails with avg. 3 photos each</a:t>
            </a:r>
            <a:endParaRPr lang="en-US" sz="3200" dirty="0">
              <a:latin typeface="Gill Sans"/>
              <a:cs typeface="Gill Sans"/>
            </a:endParaRPr>
          </a:p>
        </p:txBody>
      </p:sp>
    </p:spTree>
    <p:extLst>
      <p:ext uri="{BB962C8B-B14F-4D97-AF65-F5344CB8AC3E}">
        <p14:creationId xmlns:p14="http://schemas.microsoft.com/office/powerpoint/2010/main" val="18646319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5800499" y="6096000"/>
            <a:ext cx="3419701" cy="369332"/>
          </a:xfrm>
          <a:prstGeom prst="rect">
            <a:avLst/>
          </a:prstGeom>
        </p:spPr>
        <p:txBody>
          <a:bodyPr wrap="none">
            <a:spAutoFit/>
          </a:bodyPr>
          <a:lstStyle/>
          <a:p>
            <a:r>
              <a:rPr lang="en-US" dirty="0"/>
              <a:t>https://</a:t>
            </a:r>
            <a:r>
              <a:rPr lang="en-US" dirty="0" err="1"/>
              <a:t>youtu.be</a:t>
            </a:r>
            <a:r>
              <a:rPr lang="en-US" dirty="0"/>
              <a:t>/--a6wD5jRSs?t=3</a:t>
            </a:r>
          </a:p>
        </p:txBody>
      </p:sp>
      <p:pic>
        <p:nvPicPr>
          <p:cNvPr id="5" name="Picture 4">
            <a:hlinkClick r:id="rId3"/>
          </p:cNvPr>
          <p:cNvPicPr>
            <a:picLocks noChangeAspect="1"/>
          </p:cNvPicPr>
          <p:nvPr/>
        </p:nvPicPr>
        <p:blipFill>
          <a:blip r:embed="rId4"/>
          <a:stretch>
            <a:fillRect/>
          </a:stretch>
        </p:blipFill>
        <p:spPr>
          <a:xfrm>
            <a:off x="0" y="945214"/>
            <a:ext cx="9190618" cy="5150786"/>
          </a:xfrm>
          <a:prstGeom prst="rect">
            <a:avLst/>
          </a:prstGeom>
        </p:spPr>
      </p:pic>
    </p:spTree>
    <p:extLst>
      <p:ext uri="{BB962C8B-B14F-4D97-AF65-F5344CB8AC3E}">
        <p14:creationId xmlns:p14="http://schemas.microsoft.com/office/powerpoint/2010/main" val="30377226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Use for News</a:t>
            </a:r>
            <a:endParaRPr lang="en-US" dirty="0"/>
          </a:p>
        </p:txBody>
      </p:sp>
      <p:pic>
        <p:nvPicPr>
          <p:cNvPr id="4" name="Picture 3"/>
          <p:cNvPicPr>
            <a:picLocks noChangeAspect="1"/>
          </p:cNvPicPr>
          <p:nvPr/>
        </p:nvPicPr>
        <p:blipFill>
          <a:blip r:embed="rId3"/>
          <a:stretch>
            <a:fillRect/>
          </a:stretch>
        </p:blipFill>
        <p:spPr>
          <a:xfrm>
            <a:off x="990600" y="932876"/>
            <a:ext cx="7380948" cy="2572324"/>
          </a:xfrm>
          <a:prstGeom prst="rect">
            <a:avLst/>
          </a:prstGeom>
        </p:spPr>
      </p:pic>
      <p:pic>
        <p:nvPicPr>
          <p:cNvPr id="5" name="Picture 4"/>
          <p:cNvPicPr>
            <a:picLocks noChangeAspect="1"/>
          </p:cNvPicPr>
          <p:nvPr/>
        </p:nvPicPr>
        <p:blipFill>
          <a:blip r:embed="rId4"/>
          <a:stretch>
            <a:fillRect/>
          </a:stretch>
        </p:blipFill>
        <p:spPr>
          <a:xfrm>
            <a:off x="76200" y="3830367"/>
            <a:ext cx="3467100" cy="2095500"/>
          </a:xfrm>
          <a:prstGeom prst="rect">
            <a:avLst/>
          </a:prstGeom>
        </p:spPr>
      </p:pic>
      <p:pic>
        <p:nvPicPr>
          <p:cNvPr id="6" name="Picture 5"/>
          <p:cNvPicPr>
            <a:picLocks noChangeAspect="1"/>
          </p:cNvPicPr>
          <p:nvPr/>
        </p:nvPicPr>
        <p:blipFill rotWithShape="1">
          <a:blip r:embed="rId5"/>
          <a:srcRect r="22917"/>
          <a:stretch/>
        </p:blipFill>
        <p:spPr>
          <a:xfrm>
            <a:off x="3505200" y="3937000"/>
            <a:ext cx="5638800" cy="2006600"/>
          </a:xfrm>
          <a:prstGeom prst="rect">
            <a:avLst/>
          </a:prstGeom>
        </p:spPr>
      </p:pic>
      <p:sp>
        <p:nvSpPr>
          <p:cNvPr id="7" name="Rectangle 6"/>
          <p:cNvSpPr/>
          <p:nvPr/>
        </p:nvSpPr>
        <p:spPr>
          <a:xfrm>
            <a:off x="2438400" y="6477000"/>
            <a:ext cx="67056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www.pewresearch.org</a:t>
            </a:r>
            <a:r>
              <a:rPr lang="en-US" sz="1200" dirty="0">
                <a:latin typeface="Helvetica"/>
                <a:cs typeface="Helvetica"/>
              </a:rPr>
              <a:t>/fact-tank/2015/08/19/how-do-</a:t>
            </a:r>
            <a:r>
              <a:rPr lang="en-US" sz="1200" dirty="0" err="1">
                <a:latin typeface="Helvetica"/>
                <a:cs typeface="Helvetica"/>
              </a:rPr>
              <a:t>americans</a:t>
            </a:r>
            <a:r>
              <a:rPr lang="en-US" sz="1200" dirty="0">
                <a:latin typeface="Helvetica"/>
                <a:cs typeface="Helvetica"/>
              </a:rPr>
              <a:t>-use-twitter-for-news/</a:t>
            </a:r>
          </a:p>
        </p:txBody>
      </p:sp>
    </p:spTree>
    <p:extLst>
      <p:ext uri="{BB962C8B-B14F-4D97-AF65-F5344CB8AC3E}">
        <p14:creationId xmlns:p14="http://schemas.microsoft.com/office/powerpoint/2010/main" val="27521408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Platforms</a:t>
            </a:r>
            <a:endParaRPr lang="en-US" dirty="0"/>
          </a:p>
        </p:txBody>
      </p:sp>
      <p:sp>
        <p:nvSpPr>
          <p:cNvPr id="3" name="Content Placeholder 2"/>
          <p:cNvSpPr>
            <a:spLocks noGrp="1"/>
          </p:cNvSpPr>
          <p:nvPr>
            <p:ph idx="1"/>
          </p:nvPr>
        </p:nvSpPr>
        <p:spPr/>
        <p:txBody>
          <a:bodyPr/>
          <a:lstStyle/>
          <a:p>
            <a:r>
              <a:rPr lang="en-US" dirty="0" smtClean="0"/>
              <a:t>Twitter</a:t>
            </a:r>
            <a:r>
              <a:rPr lang="en-US" dirty="0"/>
              <a:t>, </a:t>
            </a:r>
            <a:r>
              <a:rPr lang="en-US" dirty="0" smtClean="0"/>
              <a:t>Facebook, </a:t>
            </a:r>
            <a:r>
              <a:rPr lang="en-US" dirty="0" err="1"/>
              <a:t>Instagram</a:t>
            </a:r>
            <a:r>
              <a:rPr lang="en-US" dirty="0"/>
              <a:t>, LinkedIn, </a:t>
            </a:r>
            <a:r>
              <a:rPr lang="en-US" dirty="0" err="1"/>
              <a:t>Reddit</a:t>
            </a:r>
            <a:r>
              <a:rPr lang="en-US" dirty="0"/>
              <a:t>, </a:t>
            </a:r>
            <a:r>
              <a:rPr lang="en-US" dirty="0" smtClean="0"/>
              <a:t>YouTube </a:t>
            </a:r>
            <a:r>
              <a:rPr lang="is-IS" dirty="0" smtClean="0"/>
              <a:t>… what else? What type of info might come from any of these? </a:t>
            </a:r>
          </a:p>
          <a:p>
            <a:endParaRPr lang="is-IS" dirty="0"/>
          </a:p>
          <a:p>
            <a:r>
              <a:rPr lang="is-IS" dirty="0" smtClean="0"/>
              <a:t>It really depends on what kind of news you’re looking for – different countries have different platforms that are dominant</a:t>
            </a:r>
            <a:endParaRPr lang="en-US" dirty="0"/>
          </a:p>
        </p:txBody>
      </p:sp>
    </p:spTree>
    <p:extLst>
      <p:ext uri="{BB962C8B-B14F-4D97-AF65-F5344CB8AC3E}">
        <p14:creationId xmlns:p14="http://schemas.microsoft.com/office/powerpoint/2010/main" val="19306711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Listening Tools</a:t>
            </a:r>
            <a:endParaRPr lang="en-US" dirty="0"/>
          </a:p>
        </p:txBody>
      </p:sp>
      <p:sp>
        <p:nvSpPr>
          <p:cNvPr id="3" name="Content Placeholder 2"/>
          <p:cNvSpPr>
            <a:spLocks noGrp="1"/>
          </p:cNvSpPr>
          <p:nvPr>
            <p:ph idx="1"/>
          </p:nvPr>
        </p:nvSpPr>
        <p:spPr>
          <a:xfrm>
            <a:off x="457200" y="1193800"/>
            <a:ext cx="8229600" cy="4749800"/>
          </a:xfrm>
        </p:spPr>
        <p:txBody>
          <a:bodyPr/>
          <a:lstStyle/>
          <a:p>
            <a:r>
              <a:rPr lang="en-US" dirty="0" smtClean="0"/>
              <a:t>Facebook Signal</a:t>
            </a:r>
          </a:p>
          <a:p>
            <a:endParaRPr lang="en-US" dirty="0"/>
          </a:p>
          <a:p>
            <a:r>
              <a:rPr lang="en-US" dirty="0" smtClean="0"/>
              <a:t>Twitter Curator</a:t>
            </a:r>
          </a:p>
          <a:p>
            <a:endParaRPr lang="en-US" dirty="0"/>
          </a:p>
          <a:p>
            <a:r>
              <a:rPr lang="en-US" dirty="0" err="1" smtClean="0"/>
              <a:t>Geofeedia</a:t>
            </a:r>
            <a:endParaRPr lang="en-US" dirty="0" smtClean="0"/>
          </a:p>
          <a:p>
            <a:endParaRPr lang="en-US" dirty="0"/>
          </a:p>
          <a:p>
            <a:r>
              <a:rPr lang="en-US" dirty="0" err="1" smtClean="0"/>
              <a:t>Dataminr</a:t>
            </a:r>
            <a:endParaRPr lang="en-US" dirty="0"/>
          </a:p>
        </p:txBody>
      </p:sp>
    </p:spTree>
    <p:extLst>
      <p:ext uri="{BB962C8B-B14F-4D97-AF65-F5344CB8AC3E}">
        <p14:creationId xmlns:p14="http://schemas.microsoft.com/office/powerpoint/2010/main" val="39505931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558800"/>
            <a:ext cx="9144000" cy="5732256"/>
          </a:xfrm>
          <a:prstGeom prst="rect">
            <a:avLst/>
          </a:prstGeom>
        </p:spPr>
      </p:pic>
      <p:sp>
        <p:nvSpPr>
          <p:cNvPr id="5" name="Rectangle 4"/>
          <p:cNvSpPr/>
          <p:nvPr/>
        </p:nvSpPr>
        <p:spPr>
          <a:xfrm>
            <a:off x="4592538" y="6291056"/>
            <a:ext cx="4572000" cy="276999"/>
          </a:xfrm>
          <a:prstGeom prst="rect">
            <a:avLst/>
          </a:prstGeom>
        </p:spPr>
        <p:txBody>
          <a:bodyPr>
            <a:spAutoFit/>
          </a:bodyPr>
          <a:lstStyle/>
          <a:p>
            <a:pPr algn="r"/>
            <a:r>
              <a:rPr lang="en-US" sz="1200" dirty="0">
                <a:latin typeface="Helvetica"/>
                <a:cs typeface="Helvetica"/>
              </a:rPr>
              <a:t>https://</a:t>
            </a:r>
            <a:r>
              <a:rPr lang="en-US" sz="1200" dirty="0" err="1">
                <a:latin typeface="Helvetica"/>
                <a:cs typeface="Helvetica"/>
              </a:rPr>
              <a:t>www.facebook.com</a:t>
            </a:r>
            <a:r>
              <a:rPr lang="en-US" sz="1200" dirty="0">
                <a:latin typeface="Helvetica"/>
                <a:cs typeface="Helvetica"/>
              </a:rPr>
              <a:t>/</a:t>
            </a:r>
            <a:r>
              <a:rPr lang="en-US" sz="1200" dirty="0" err="1">
                <a:latin typeface="Helvetica"/>
                <a:cs typeface="Helvetica"/>
              </a:rPr>
              <a:t>facebookmedia</a:t>
            </a:r>
            <a:r>
              <a:rPr lang="en-US" sz="1200" dirty="0">
                <a:latin typeface="Helvetica"/>
                <a:cs typeface="Helvetica"/>
              </a:rPr>
              <a:t>/get-started/signal</a:t>
            </a:r>
          </a:p>
        </p:txBody>
      </p:sp>
    </p:spTree>
    <p:extLst>
      <p:ext uri="{BB962C8B-B14F-4D97-AF65-F5344CB8AC3E}">
        <p14:creationId xmlns:p14="http://schemas.microsoft.com/office/powerpoint/2010/main" val="29439160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44095</TotalTime>
  <Words>1751</Words>
  <Application>Microsoft Macintosh PowerPoint</Application>
  <PresentationFormat>On-screen Show (4:3)</PresentationFormat>
  <Paragraphs>178</Paragraphs>
  <Slides>31</Slides>
  <Notes>26</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7/7 Bombings</vt:lpstr>
      <vt:lpstr>PowerPoint Presentation</vt:lpstr>
      <vt:lpstr>Twitter Use for News</vt:lpstr>
      <vt:lpstr>Platforms</vt:lpstr>
      <vt:lpstr>Social Listening Tools</vt:lpstr>
      <vt:lpstr>PowerPoint Presentation</vt:lpstr>
      <vt:lpstr>Dataminr</vt:lpstr>
      <vt:lpstr>Dataminr Process</vt:lpstr>
      <vt:lpstr>Content Verification</vt:lpstr>
      <vt:lpstr>PowerPoint Presentation</vt:lpstr>
      <vt:lpstr>Photo Tampering Detection</vt:lpstr>
      <vt:lpstr>Izitru</vt:lpstr>
      <vt:lpstr>Which is real hurricane Sandy photo?</vt:lpstr>
      <vt:lpstr>PowerPoint Presentation</vt:lpstr>
      <vt:lpstr>PowerPoint Presentation</vt:lpstr>
      <vt:lpstr>PowerPoint Presentation</vt:lpstr>
      <vt:lpstr>PowerPoint Presentation</vt:lpstr>
      <vt:lpstr>Network Analysis</vt:lpstr>
      <vt:lpstr>PowerPoint Presentation</vt:lpstr>
      <vt:lpstr>PowerPoint Presentation</vt:lpstr>
      <vt:lpstr>Implications of Social Listening</vt:lpstr>
      <vt:lpstr>Readings</vt:lpstr>
      <vt:lpstr>Readings</vt:lpstr>
      <vt:lpstr>Readings</vt:lpstr>
      <vt:lpstr>Readings</vt:lpstr>
      <vt:lpstr>Break</vt:lpstr>
      <vt:lpstr>Tutorial</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436</cp:revision>
  <cp:lastPrinted>2015-01-26T22:48:29Z</cp:lastPrinted>
  <dcterms:created xsi:type="dcterms:W3CDTF">2011-09-25T22:28:55Z</dcterms:created>
  <dcterms:modified xsi:type="dcterms:W3CDTF">2016-02-15T00:04:19Z</dcterms:modified>
</cp:coreProperties>
</file>